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18288000" cy="10287000"/>
  <p:notesSz cx="6858000" cy="9144000"/>
  <p:embeddedFontLst>
    <p:embeddedFont>
      <p:font typeface="Poppins Ultra-Bold" charset="1" panose="00000900000000000000"/>
      <p:regular r:id="rId28"/>
    </p:embeddedFont>
    <p:embeddedFont>
      <p:font typeface="Poppins" charset="1" panose="00000500000000000000"/>
      <p:regular r:id="rId29"/>
    </p:embeddedFont>
    <p:embeddedFont>
      <p:font typeface="Poppins Medium" charset="1" panose="00000600000000000000"/>
      <p:regular r:id="rId30"/>
    </p:embeddedFont>
    <p:embeddedFont>
      <p:font typeface="Poppins Bold" charset="1" panose="0000080000000000000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notesMasters/notesMaster1.xml" Type="http://schemas.openxmlformats.org/officeDocument/2006/relationships/notesMaster"/><Relationship Id="rId33" Target="theme/theme2.xml" Type="http://schemas.openxmlformats.org/officeDocument/2006/relationships/theme"/><Relationship Id="rId34" Target="notesSlides/notesSlide1.xml" Type="http://schemas.openxmlformats.org/officeDocument/2006/relationships/notesSlide"/><Relationship Id="rId35" Target="notesSlides/notesSlide2.xml" Type="http://schemas.openxmlformats.org/officeDocument/2006/relationships/notesSlide"/><Relationship Id="rId36" Target="notesSlides/notesSlide3.xml" Type="http://schemas.openxmlformats.org/officeDocument/2006/relationships/notesSlide"/><Relationship Id="rId37" Target="notesSlides/notesSlide4.xml" Type="http://schemas.openxmlformats.org/officeDocument/2006/relationships/notesSlide"/><Relationship Id="rId38" Target="notesSlides/notesSlide5.xml" Type="http://schemas.openxmlformats.org/officeDocument/2006/relationships/notesSlide"/><Relationship Id="rId39" Target="notesSlides/notesSlide6.xml" Type="http://schemas.openxmlformats.org/officeDocument/2006/relationships/notesSlide"/><Relationship Id="rId4" Target="theme/theme1.xml" Type="http://schemas.openxmlformats.org/officeDocument/2006/relationships/theme"/><Relationship Id="rId40" Target="notesSlides/notesSlide7.xml" Type="http://schemas.openxmlformats.org/officeDocument/2006/relationships/notesSlide"/><Relationship Id="rId41" Target="notesSlides/notesSlide8.xml" Type="http://schemas.openxmlformats.org/officeDocument/2006/relationships/notesSlide"/><Relationship Id="rId42" Target="notesSlides/notesSlide9.xml" Type="http://schemas.openxmlformats.org/officeDocument/2006/relationships/notesSlide"/><Relationship Id="rId43" Target="notesSlides/notesSlide10.xml" Type="http://schemas.openxmlformats.org/officeDocument/2006/relationships/notesSlide"/><Relationship Id="rId44" Target="notesSlides/notesSlide11.xml" Type="http://schemas.openxmlformats.org/officeDocument/2006/relationships/notesSlide"/><Relationship Id="rId45" Target="notesSlides/notesSlide12.xml" Type="http://schemas.openxmlformats.org/officeDocument/2006/relationships/notesSlide"/><Relationship Id="rId46" Target="notesSlides/notesSlide13.xml" Type="http://schemas.openxmlformats.org/officeDocument/2006/relationships/notesSlide"/><Relationship Id="rId47" Target="notesSlides/notesSlide14.xml" Type="http://schemas.openxmlformats.org/officeDocument/2006/relationships/notesSlide"/><Relationship Id="rId48" Target="notesSlides/notesSlide15.xml" Type="http://schemas.openxmlformats.org/officeDocument/2006/relationships/notesSlide"/><Relationship Id="rId49" Target="notesSlides/notesSlide16.xml" Type="http://schemas.openxmlformats.org/officeDocument/2006/relationships/notesSlide"/><Relationship Id="rId5" Target="tableStyles.xml" Type="http://schemas.openxmlformats.org/officeDocument/2006/relationships/tableStyles"/><Relationship Id="rId50" Target="notesSlides/notesSlide17.xml" Type="http://schemas.openxmlformats.org/officeDocument/2006/relationships/notesSlide"/><Relationship Id="rId51" Target="notesSlides/notesSlide18.xml" Type="http://schemas.openxmlformats.org/officeDocument/2006/relationships/notesSlide"/><Relationship Id="rId52" Target="notesSlides/notesSlide19.xml" Type="http://schemas.openxmlformats.org/officeDocument/2006/relationships/notesSlide"/><Relationship Id="rId53" Target="notesSlides/notesSlide20.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 gibt Situationen, in denen du nicht mehr selbst sagen kannst, was du möchtest.</a:t>
            </a:r>
          </a:p>
          <a:p>
            <a:r>
              <a:rPr lang="en-US"/>
              <a:t>Das kann passieren, wenn du sehr krank bist.</a:t>
            </a:r>
          </a:p>
          <a:p>
            <a:r>
              <a:rPr lang="en-US"/>
              <a:t>Oder wenn du einen schweren Unfall hattest.</a:t>
            </a:r>
          </a:p>
          <a:p>
            <a:r>
              <a:rPr lang="en-US"/>
              <a:t>Oder wenn du bewusstlos bist.</a:t>
            </a:r>
          </a:p>
          <a:p>
            <a:r>
              <a:rPr lang="en-US"/>
              <a:t>Manchmal kann auch eine starke Demenz dazu führen, dass du nicht mehr erklären kannst, was du willst.</a:t>
            </a:r>
          </a:p>
          <a:p>
            <a:r>
              <a:rPr lang="en-US"/>
              <a:t/>
            </a:r>
          </a:p>
          <a:p>
            <a:r>
              <a:rPr lang="en-US"/>
              <a:t>In solchen Momenten ist eine Patienten·verfügung wichtig.</a:t>
            </a:r>
          </a:p>
          <a:p>
            <a:r>
              <a:rPr lang="en-US"/>
              <a:t>Denn darin steht, was dir wichtig ist und welche Behandlungen du möchtest oder nicht möchtest.</a:t>
            </a:r>
          </a:p>
          <a:p>
            <a:r>
              <a:rPr lang="en-US"/>
              <a:t/>
            </a:r>
          </a:p>
          <a:p>
            <a:r>
              <a:rPr lang="en-US"/>
              <a:t>Eine Patienten·verfügung ist ein Papier, auf dem du aufschreibst, was du möchtest, wenn du einmal nicht mehr selbst sprechen kannst.</a:t>
            </a:r>
          </a:p>
          <a:p>
            <a:r>
              <a:rPr lang="en-US"/>
              <a:t>Du bestimmst darin, welche Behandlungen du möchtest und welche nicht.</a:t>
            </a:r>
          </a:p>
          <a:p>
            <a:r>
              <a:rPr lang="en-US"/>
              <a:t/>
            </a:r>
          </a:p>
          <a:p>
            <a:r>
              <a:rPr lang="en-US"/>
              <a:t>Das ist wichtig, weil andere Menschen dann wissen, was dir wichtig ist.</a:t>
            </a:r>
          </a:p>
          <a:p>
            <a:r>
              <a:rPr lang="en-US"/>
              <a:t>Ärztinnen, Ärzte und deine Familie können sich danach richten.</a:t>
            </a:r>
          </a:p>
          <a:p>
            <a:r>
              <a:rPr lang="en-US"/>
              <a:t/>
            </a:r>
          </a:p>
          <a:p>
            <a:r>
              <a:rPr lang="en-US"/>
              <a:t>So bleibt dein eigener Wille erhalten – auch in schweren Zeiten.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Wir erinnern uns:</a:t>
            </a:r>
          </a:p>
          <a:p>
            <a:r>
              <a:rPr lang="en-US"/>
              <a:t>Manchmal kannst du nicht mehr selbst sagen, was du möchtest.</a:t>
            </a:r>
          </a:p>
          <a:p>
            <a:r>
              <a:rPr lang="en-US"/>
              <a:t>Zum Beispiel nach einem Unfall, bei schwerer Krankheit</a:t>
            </a:r>
          </a:p>
          <a:p>
            <a:r>
              <a:rPr lang="en-US"/>
              <a:t>oder wenn du bewusstlos bist.</a:t>
            </a:r>
          </a:p>
          <a:p>
            <a:r>
              <a:rPr lang="en-US"/>
              <a:t>Dann ist eine Patienten·verfügung wichtig.</a:t>
            </a:r>
          </a:p>
          <a:p>
            <a:r>
              <a:rPr lang="en-US"/>
              <a:t>Darin steht, welche Behandlungen du möchtest</a:t>
            </a:r>
          </a:p>
          <a:p>
            <a:r>
              <a:rPr lang="en-US"/>
              <a:t>und welche nicht.</a:t>
            </a:r>
          </a:p>
          <a:p>
            <a:r>
              <a:rPr lang="en-US"/>
              <a:t>So wissen Ärztinnen, Ärzte und deine Familie,</a:t>
            </a:r>
          </a:p>
          <a:p>
            <a:r>
              <a:rPr lang="en-US"/>
              <a:t>was dir wichtig ist.</a:t>
            </a:r>
          </a:p>
          <a:p>
            <a:r>
              <a:rPr lang="en-US"/>
              <a:t>Dein Wille bleibt erhalten — auch in schweren Zeiten.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Bei einer Patienten·verfügung geht es auch darum, wie du in schweren Zeiten versorgt werden möchtest.</a:t>
            </a:r>
          </a:p>
          <a:p>
            <a:r>
              <a:rPr lang="en-US"/>
              <a:t>Du kannst entscheiden, welche Hilfe dir gut tut und was du brauchst, um weniger Schmerzen oder Angst zu haben.</a:t>
            </a:r>
          </a:p>
          <a:p>
            <a:r>
              <a:rPr lang="en-US"/>
              <a:t>Du kannst zum Beispiel sagen, ob du Mund·pflege möchtest.</a:t>
            </a:r>
          </a:p>
          <a:p>
            <a:r>
              <a:rPr lang="en-US"/>
              <a:t>Du kannst entscheiden, ob du Medikamente gegen Schmerzen möchtest.</a:t>
            </a:r>
          </a:p>
          <a:p>
            <a:r>
              <a:rPr lang="en-US"/>
              <a:t>Oder Medikamente gegen Angst, gegen Unruhe, gegen Atem·not oder gegen Übelkeit.</a:t>
            </a:r>
          </a:p>
          <a:p>
            <a:r>
              <a:rPr lang="en-US"/>
              <a:t>Diese Entscheidungen gehören zu deiner Pflege.</a:t>
            </a:r>
          </a:p>
          <a:p>
            <a:r>
              <a:rPr lang="en-US"/>
              <a:t>Sie sollen dir helfen, dich wohler zu fühlen.</a:t>
            </a:r>
          </a:p>
          <a:p>
            <a:r>
              <a:rPr lang="en-US"/>
              <a:t>Und du bestimmst selbst, was dir wichtig ist.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Manchmal können Menschen nicht mehr gut alleine atmen.</a:t>
            </a:r>
          </a:p>
          <a:p>
            <a:r>
              <a:rPr lang="en-US"/>
              <a:t>Dann kann eine Maschine helfen.</a:t>
            </a:r>
          </a:p>
          <a:p>
            <a:r>
              <a:rPr lang="en-US"/>
              <a:t>Diese Maschine heißt Beatmung.</a:t>
            </a:r>
          </a:p>
          <a:p>
            <a:r>
              <a:rPr lang="en-US"/>
              <a:t>Die Beatmung gibt deinem Körper Luft.</a:t>
            </a:r>
          </a:p>
          <a:p>
            <a:r>
              <a:rPr lang="en-US"/>
              <a:t>Sie kann für kurze Zeit helfen.</a:t>
            </a:r>
          </a:p>
          <a:p>
            <a:r>
              <a:rPr lang="en-US"/>
              <a:t>Manchmal hilft sie auch länger.</a:t>
            </a:r>
          </a:p>
          <a:p>
            <a:r>
              <a:rPr lang="en-US"/>
              <a:t/>
            </a:r>
          </a:p>
          <a:p>
            <a:r>
              <a:rPr lang="en-US"/>
              <a:t/>
            </a:r>
          </a:p>
          <a:p>
            <a:r>
              <a:rPr lang="en-US"/>
              <a:t>Wichtig ist: Du darfst selbst entscheiden,</a:t>
            </a:r>
          </a:p>
          <a:p>
            <a:r>
              <a:rPr lang="en-US"/>
              <a:t>ob du eine Beatmung möchtest oder nicht.</a:t>
            </a:r>
          </a:p>
          <a:p>
            <a:r>
              <a:rPr lang="en-US"/>
              <a:t>In deiner Patienten·verfügung kannst du genau aufschreiben,</a:t>
            </a:r>
          </a:p>
          <a:p>
            <a:r>
              <a:rPr lang="en-US"/>
              <a:t>was dir wichtig ist.</a:t>
            </a:r>
          </a:p>
          <a:p>
            <a:r>
              <a:rPr lang="en-US"/>
              <a:t>So wissen Ärzt·innen später, was dein eigener Wille ist.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Wenn dein Herz stehen bleibt, versuchen Ärzt·innen, dich zu retten.</a:t>
            </a:r>
          </a:p>
          <a:p>
            <a:r>
              <a:rPr lang="en-US"/>
              <a:t>Das nennt man Wieder·belebung.</a:t>
            </a:r>
          </a:p>
          <a:p>
            <a:r>
              <a:rPr lang="en-US"/>
              <a:t>Bei der Wieder·belebung drücken Ärzt·innen fest auf deinen Brust·korb.</a:t>
            </a:r>
          </a:p>
          <a:p>
            <a:r>
              <a:rPr lang="en-US"/>
              <a:t>So bringen sie dein Herz wieder in Bewegung.</a:t>
            </a:r>
          </a:p>
          <a:p>
            <a:r>
              <a:rPr lang="en-US"/>
              <a:t>Manchmal geben sie auch Strom·stöße.</a:t>
            </a:r>
          </a:p>
          <a:p>
            <a:r>
              <a:rPr lang="en-US"/>
              <a:t>Diese Strom·stöße sollen helfen, dass dein Herz wieder richtig schlägt.</a:t>
            </a:r>
          </a:p>
          <a:p>
            <a:r>
              <a:rPr lang="en-US"/>
              <a:t>Du kannst in deiner Patienten·verfügung aufschreiben,</a:t>
            </a:r>
          </a:p>
          <a:p>
            <a:r>
              <a:rPr lang="en-US"/>
              <a:t>ob du eine Wieder·belebung möchtest oder nicht.</a:t>
            </a:r>
          </a:p>
          <a:p>
            <a:r>
              <a:rPr lang="en-US"/>
              <a:t>So wissen Ärzt·innen später genau, was dein Wille ist.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Manchmal schaffen es die Nieren nicht mehr, das Blut sauber zu machen. </a:t>
            </a:r>
          </a:p>
          <a:p>
            <a:r>
              <a:rPr lang="en-US"/>
              <a:t>Die Nieren sind wichtig, weil sie schädliche Stoffe aus dem Blut herausfiltern. </a:t>
            </a:r>
          </a:p>
          <a:p>
            <a:r>
              <a:rPr lang="en-US"/>
              <a:t>Wenn sie das nicht mehr können, wird der Körper krank und sehr schwach.</a:t>
            </a:r>
          </a:p>
          <a:p>
            <a:r>
              <a:rPr lang="en-US"/>
              <a:t/>
            </a:r>
          </a:p>
          <a:p>
            <a:r>
              <a:rPr lang="en-US"/>
              <a:t>Bei der Blut·wäsche übernimmt eine Maschine diese Arbeit. </a:t>
            </a:r>
          </a:p>
          <a:p>
            <a:r>
              <a:rPr lang="en-US"/>
              <a:t>Das Blut fließt durch Schläuche in die Maschine hinein. </a:t>
            </a:r>
          </a:p>
          <a:p>
            <a:r>
              <a:rPr lang="en-US"/>
              <a:t>Dort wird es gereinigt und kommt dann wieder zurück in den Körper. </a:t>
            </a:r>
          </a:p>
          <a:p>
            <a:r>
              <a:rPr lang="en-US"/>
              <a:t>Die Behandlung kann helfen, das Leben zu verlängern, macht aber nicht gesund.</a:t>
            </a:r>
          </a:p>
          <a:p>
            <a:r>
              <a:rPr lang="en-US"/>
              <a:t/>
            </a:r>
          </a:p>
          <a:p>
            <a:r>
              <a:rPr lang="en-US"/>
              <a:t>In der Patienten·verfügung kann jeder Mensch selbst entscheiden, ob er diese Behandlung möchte, wenn er sehr krank ist und nicht mehr selbst entscheiden kann.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Manchmal verliert ein Mensch sehr viel Blut. </a:t>
            </a:r>
          </a:p>
          <a:p>
            <a:r>
              <a:rPr lang="en-US"/>
              <a:t>Das kann durch eine Krankheit passieren oder durch eine Verletzung. </a:t>
            </a:r>
          </a:p>
          <a:p>
            <a:r>
              <a:rPr lang="en-US"/>
              <a:t>Wenn der Körper dann zu wenig eigenes Blut hat, wird er schwach und kann nicht mehr gut arbeiten.</a:t>
            </a:r>
          </a:p>
          <a:p>
            <a:r>
              <a:rPr lang="en-US"/>
              <a:t/>
            </a:r>
          </a:p>
          <a:p>
            <a:r>
              <a:rPr lang="en-US"/>
              <a:t>In so einer Situation kann eine Blut·übertragung helfen. </a:t>
            </a:r>
          </a:p>
          <a:p>
            <a:r>
              <a:rPr lang="en-US"/>
              <a:t>Das bedeutet: </a:t>
            </a:r>
          </a:p>
          <a:p>
            <a:r>
              <a:rPr lang="en-US"/>
              <a:t>Ein anderer Mensch hat Blut gespendet. Dieses Blut wird über eine Nadel und einen Schlauch langsam in den Arm gegeben. </a:t>
            </a:r>
          </a:p>
          <a:p>
            <a:r>
              <a:rPr lang="en-US"/>
              <a:t>Das fremde Blut mischt sich mit dem eigenen Blut und unterstützt den Körper.</a:t>
            </a:r>
          </a:p>
          <a:p>
            <a:r>
              <a:rPr lang="en-US"/>
              <a:t/>
            </a:r>
          </a:p>
          <a:p>
            <a:r>
              <a:rPr lang="en-US"/>
              <a:t>Eine Blut·übertragung kann Leben retten. </a:t>
            </a:r>
          </a:p>
          <a:p>
            <a:r>
              <a:rPr lang="en-US"/>
              <a:t>Aber sie ist eine Entscheidung, die jeder Mensch für sich selbst treffen darf. </a:t>
            </a:r>
          </a:p>
          <a:p>
            <a:r>
              <a:rPr lang="en-US"/>
              <a:t>In der Patienten·verfügung kann man deshalb ankreuzen, ob man eine Blut·übertragung möchte oder nicht, </a:t>
            </a:r>
          </a:p>
          <a:p>
            <a:r>
              <a:rPr lang="en-US"/>
              <a:t>wenn man sehr krank ist und nicht mehr selbst entscheiden kann.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Wenn Menschen sehr krank sind oder bald sterben, </a:t>
            </a:r>
          </a:p>
          <a:p>
            <a:r>
              <a:rPr lang="en-US"/>
              <a:t>können sie oft nicht mehr selbst trinken. </a:t>
            </a:r>
          </a:p>
          <a:p>
            <a:r>
              <a:rPr lang="en-US"/>
              <a:t>Dann muss entschieden werden, </a:t>
            </a:r>
          </a:p>
          <a:p>
            <a:r>
              <a:rPr lang="en-US"/>
              <a:t>ob sie Wasser über einen Schlauch bekommen sollen oder nicht. </a:t>
            </a:r>
          </a:p>
          <a:p>
            <a:r>
              <a:rPr lang="en-US"/>
              <a:t/>
            </a:r>
          </a:p>
          <a:p>
            <a:r>
              <a:rPr lang="en-US"/>
              <a:t>Du kannst sagen, wie du es haben möchtest. </a:t>
            </a:r>
          </a:p>
          <a:p>
            <a:r>
              <a:rPr lang="en-US"/>
              <a:t/>
            </a:r>
          </a:p>
          <a:p>
            <a:r>
              <a:rPr lang="en-US"/>
              <a:t>Bild wechseln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Wenn Menschen sehr krank sind oder bald sterben, können sie oft nicht mehr selbst essen. Dann muss entschieden werden, ob sie künstlich über einen Schlauch ernährt werden sollen oder nicht.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Am Ende des Lebens ist es vielen Menschen wichtig, nicht allein zu sein. Manche wünschen sich jemanden, der ihnen Ruhe gibt, Trost spendet oder einfach da ist. In der Patienten·verfügung kannst du festlegen, wer dich in dieser Zeit begleiten soll.</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Eine Vorsorge·vollmacht ist ein Blatt Papier.</a:t>
            </a:r>
          </a:p>
          <a:p>
            <a:r>
              <a:rPr lang="en-US"/>
              <a:t>Darauf steht, wer Dinge für mich regeln darf, wenn ich es selbst nicht mehr kann.</a:t>
            </a:r>
          </a:p>
          <a:p>
            <a:r>
              <a:rPr lang="en-US"/>
              <a:t>(„Darauf steht geschrieben, wer Sachen für Sie regeln darf.“)</a:t>
            </a:r>
          </a:p>
          <a:p>
            <a:r>
              <a:rPr lang="en-US"/>
              <a:t/>
            </a:r>
          </a:p>
          <a:p>
            <a:r>
              <a:rPr lang="en-US"/>
              <a:t>Die Person darf zum Beispiel:</a:t>
            </a:r>
          </a:p>
          <a:p>
            <a:r>
              <a:rPr lang="en-US"/>
              <a:t>mein Telefon abmelden, meine Wohnung kündigen oder andere wichtige Dinge erledigen.</a:t>
            </a:r>
          </a:p>
          <a:p>
            <a:r>
              <a:rPr lang="en-US"/>
              <a:t>(„Wer darf Ihr Telefon abmelden? Wer darf Ihre Wohnung kündigen?“)</a:t>
            </a:r>
          </a:p>
          <a:p>
            <a:r>
              <a:rPr lang="en-US"/>
              <a:t/>
            </a:r>
          </a:p>
          <a:p>
            <a:r>
              <a:rPr lang="en-US"/>
              <a:t>Die Vorsorge·vollmacht gilt auch, wenn ich nicht sterbens·krank bin.</a:t>
            </a:r>
          </a:p>
          <a:p>
            <a:r>
              <a:rPr lang="en-US"/>
              <a:t>Sie gilt immer dann, wenn ich meine Angelegenheiten nicht mehr selbst regeln kann.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 gibt Situationen, in denen du nicht mehr selbst sagen kannst, was du möchtest.</a:t>
            </a:r>
          </a:p>
          <a:p>
            <a:r>
              <a:rPr lang="en-US"/>
              <a:t>Das kann passieren, wenn du sehr krank bist.</a:t>
            </a:r>
          </a:p>
          <a:p>
            <a:r>
              <a:rPr lang="en-US"/>
              <a:t>Oder wenn du einen schweren Unfall hattest.</a:t>
            </a:r>
          </a:p>
          <a:p>
            <a:r>
              <a:rPr lang="en-US"/>
              <a:t>Oder wenn du bewusstlos bist.</a:t>
            </a:r>
          </a:p>
          <a:p>
            <a:r>
              <a:rPr lang="en-US"/>
              <a:t>Manchmal kann auch eine starke Demenz dazu führen, dass du nicht mehr erklären kannst, was du willst.</a:t>
            </a:r>
          </a:p>
          <a:p>
            <a:r>
              <a:rPr lang="en-US"/>
              <a:t/>
            </a:r>
          </a:p>
          <a:p>
            <a:r>
              <a:rPr lang="en-US"/>
              <a:t>In solchen Momenten ist eine Patienten·verfügung wichtig.</a:t>
            </a:r>
          </a:p>
          <a:p>
            <a:r>
              <a:rPr lang="en-US"/>
              <a:t>Denn darin steht, was dir wichtig ist und welche Behandlungen du möchtest oder nicht möchtest.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Manche Menschen können bestimmte Dinge im Leben nicht mehr allein regeln. </a:t>
            </a:r>
          </a:p>
          <a:p>
            <a:r>
              <a:rPr lang="en-US"/>
              <a:t>Das kann zum Beispiel Geld betreffen, die Gesundheit oder das Wohnen. </a:t>
            </a:r>
          </a:p>
          <a:p>
            <a:r>
              <a:rPr lang="en-US"/>
              <a:t>Und sie haben keine Vorsorgevollmacht oder möchten das eine rechtliche Betreuer oder einen rechtlichen Betreuer, bei diesen Aufgaben hilft.</a:t>
            </a:r>
          </a:p>
          <a:p>
            <a:r>
              <a:rPr lang="en-US"/>
              <a:t/>
            </a:r>
          </a:p>
          <a:p>
            <a:r>
              <a:rPr lang="en-US"/>
              <a:t>Eine Betreuungs·verfügung ist wie ein Brief von dir an das Amts·gericht. </a:t>
            </a:r>
          </a:p>
          <a:p>
            <a:r>
              <a:rPr lang="en-US"/>
              <a:t>Darin steht, wen du dir als Betreuer oder Betreuerin wünschst. </a:t>
            </a:r>
          </a:p>
          <a:p>
            <a:r>
              <a:rPr lang="en-US"/>
              <a:t>So wie die Vorsorge·vollmacht ein Blatt Papier ist, auf dem steht, wer Dinge für dich regeln darf.</a:t>
            </a:r>
          </a:p>
          <a:p>
            <a:r>
              <a:rPr lang="en-US"/>
              <a:t/>
            </a:r>
          </a:p>
          <a:p>
            <a:r>
              <a:rPr lang="en-US"/>
              <a:t>Das ist wichtig, weil du so eine Person auswählen kannst, der du vertraust. </a:t>
            </a:r>
          </a:p>
          <a:p>
            <a:r>
              <a:rPr lang="en-US"/>
              <a:t>Das Gericht versucht dann, diesen Wunsch zu erfüllen.</a:t>
            </a:r>
          </a:p>
          <a:p>
            <a:r>
              <a:rPr lang="en-US"/>
              <a:t/>
            </a:r>
          </a:p>
          <a:p>
            <a:r>
              <a:rPr lang="en-US"/>
              <a:t>Die Betreuungs·verfügung gilt für Situationen, in denen du Unterstützung brauchst – nicht nur, wenn du schwer krank bist. </a:t>
            </a:r>
          </a:p>
          <a:p>
            <a:r>
              <a:rPr lang="en-US"/>
              <a:t/>
            </a:r>
          </a:p>
          <a:p>
            <a:r>
              <a:rPr lang="en-US"/>
              <a:t>Sie hilft dabei, dass deine Wünsche und deine Vorstellungen respektiert werden.</a:t>
            </a:r>
          </a:p>
          <a:p>
            <a:r>
              <a:rPr lang="en-US"/>
              <a:t/>
            </a:r>
          </a:p>
          <a:p>
            <a:r>
              <a:rPr lang="en-US"/>
              <a:t>Hinweis</a:t>
            </a:r>
          </a:p>
          <a:p>
            <a:r>
              <a:rPr lang="en-US"/>
              <a:t>Es gibt eine hilfreiche Broschüre bei</a:t>
            </a:r>
          </a:p>
          <a:p>
            <a:r>
              <a:rPr lang="en-US"/>
              <a:t>Die Senatorin für Soziales, </a:t>
            </a:r>
          </a:p>
          <a:p>
            <a:r>
              <a:rPr lang="en-US"/>
              <a:t>Jugend, Frauen, Integration und Sport</a:t>
            </a:r>
          </a:p>
          <a:p>
            <a:r>
              <a:rPr lang="en-US"/>
              <a:t>Überörtliche Betreuungsbehörde</a:t>
            </a:r>
          </a:p>
          <a:p>
            <a:r>
              <a:rPr lang="en-US"/>
              <a:t>Bahnhofsplatz 29</a:t>
            </a:r>
          </a:p>
          <a:p>
            <a:r>
              <a:rPr lang="en-US"/>
              <a:t>28195 Bremen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Worum geht es?</a:t>
            </a:r>
          </a:p>
          <a:p>
            <a:r>
              <a:rPr lang="en-US"/>
              <a:t/>
            </a:r>
          </a:p>
          <a:p>
            <a:r>
              <a:rPr lang="en-US"/>
              <a:t>Eine Patienten·verfügung ist ein Papier, auf dem du aufschreibst, was du möchtest, wenn du einmal nicht mehr selbst sprechen kannst.</a:t>
            </a:r>
          </a:p>
          <a:p>
            <a:r>
              <a:rPr lang="en-US"/>
              <a:t>Du bestimmst darin, welche medizinischen Behandlungen du möchtest und welche nicht.</a:t>
            </a:r>
          </a:p>
          <a:p>
            <a:r>
              <a:rPr lang="en-US"/>
              <a:t/>
            </a:r>
          </a:p>
          <a:p>
            <a:r>
              <a:rPr lang="en-US"/>
              <a:t>Du musst über 18 Jahre alt sein. </a:t>
            </a:r>
          </a:p>
          <a:p>
            <a:r>
              <a:rPr lang="en-US"/>
              <a:t>Und du musst selbst selbst unterschreiben. </a:t>
            </a:r>
          </a:p>
          <a:p>
            <a:r>
              <a:rPr lang="en-US"/>
              <a:t/>
            </a:r>
          </a:p>
          <a:p>
            <a:r>
              <a:rPr lang="en-US"/>
              <a:t>Das ist wichtig, weil andere Menschen dann wissen, was dir wichtig ist.</a:t>
            </a:r>
          </a:p>
          <a:p>
            <a:r>
              <a:rPr lang="en-US"/>
              <a:t>Ärztinnen, Ärzte und deine Familie können sich danach richten.</a:t>
            </a:r>
          </a:p>
          <a:p>
            <a:r>
              <a:rPr lang="en-US"/>
              <a:t>Mit einer Patienten·verfügung sage ich: Das ist mein Wille!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Was steht auf der Patienten·verfügung? </a:t>
            </a:r>
          </a:p>
          <a:p>
            <a:r>
              <a:rPr lang="en-US"/>
              <a:t/>
            </a:r>
          </a:p>
          <a:p>
            <a:r>
              <a:rPr lang="en-US"/>
              <a:t>In einer Patienten·verfügung steht mein Wille.</a:t>
            </a:r>
          </a:p>
          <a:p>
            <a:r>
              <a:rPr lang="en-US"/>
              <a:t>Darin schreibe ich,</a:t>
            </a:r>
          </a:p>
          <a:p>
            <a:r>
              <a:rPr lang="en-US"/>
              <a:t>welche medizinischen Behandlungen ich möchte.</a:t>
            </a:r>
          </a:p>
          <a:p>
            <a:r>
              <a:rPr lang="en-US"/>
              <a:t>Und welche Behandlungen ich nicht möchte.</a:t>
            </a:r>
          </a:p>
          <a:p>
            <a:r>
              <a:rPr lang="en-US"/>
              <a:t/>
            </a:r>
          </a:p>
          <a:p>
            <a:r>
              <a:rPr lang="en-US"/>
              <a:t>In der Patienten·verfügung stehen auch:</a:t>
            </a:r>
          </a:p>
          <a:p>
            <a:r>
              <a:rPr lang="en-US"/>
              <a:t>mein Name und wann ich geboren bin. </a:t>
            </a:r>
          </a:p>
          <a:p>
            <a:r>
              <a:rPr lang="en-US"/>
              <a:t>Auch der Tag an dem ich unterschreibe. </a:t>
            </a:r>
          </a:p>
          <a:p>
            <a:r>
              <a:rPr lang="en-US"/>
              <a:t/>
            </a:r>
          </a:p>
          <a:p>
            <a:r>
              <a:rPr lang="en-US"/>
              <a:t>So ist klar:</a:t>
            </a:r>
          </a:p>
          <a:p>
            <a:r>
              <a:rPr lang="en-US"/>
              <a:t>Das ist meine Entscheidung.</a:t>
            </a:r>
          </a:p>
          <a:p>
            <a:r>
              <a:rPr lang="en-US"/>
              <a:t/>
            </a:r>
          </a:p>
          <a:p>
            <a:r>
              <a:rPr lang="en-US"/>
              <a:t>Hinweis:</a:t>
            </a:r>
          </a:p>
          <a:p>
            <a:r>
              <a:rPr lang="en-US"/>
              <a:t>Es gibt verschiedene Formulare und Informationsbroschüren in Einfacher und Leichter Sprache.</a:t>
            </a:r>
          </a:p>
          <a:p>
            <a:r>
              <a:rPr lang="en-US"/>
              <a:t>Damit ist manches einfacher.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Selbst·bestimmung bedeutet: Du entscheidest über dein Leben.</a:t>
            </a:r>
          </a:p>
          <a:p>
            <a:r>
              <a:rPr lang="en-US"/>
              <a:t>Du entscheidest über deinen Körper.</a:t>
            </a:r>
          </a:p>
          <a:p>
            <a:r>
              <a:rPr lang="en-US"/>
              <a:t>Und du sagst, was dir wichtig ist.</a:t>
            </a:r>
          </a:p>
          <a:p>
            <a:r>
              <a:rPr lang="en-US"/>
              <a:t/>
            </a:r>
          </a:p>
          <a:p>
            <a:r>
              <a:rPr lang="en-US"/>
              <a:t>Niemand darf einfach für dich bestimmen.</a:t>
            </a:r>
          </a:p>
          <a:p>
            <a:r>
              <a:rPr lang="en-US"/>
              <a:t>Auch Ärzt·innen, deine Familie oder eine rechtliche Betreuung</a:t>
            </a:r>
          </a:p>
          <a:p>
            <a:r>
              <a:rPr lang="en-US"/>
              <a:t>müssen deinen Willen beachten.</a:t>
            </a:r>
          </a:p>
          <a:p>
            <a:r>
              <a:rPr lang="en-US"/>
              <a:t/>
            </a:r>
          </a:p>
          <a:p>
            <a:r>
              <a:rPr lang="en-US"/>
              <a:t>Mit einer Patienten·verfügung kannst du klar aufschreiben,</a:t>
            </a:r>
          </a:p>
          <a:p>
            <a:r>
              <a:rPr lang="en-US"/>
              <a:t>was du möchtest und was du nicht möchtest.</a:t>
            </a:r>
          </a:p>
          <a:p>
            <a:r>
              <a:rPr lang="en-US"/>
              <a:t>So bleibt dein eigener Wille stark –</a:t>
            </a:r>
          </a:p>
          <a:p>
            <a:r>
              <a:rPr lang="en-US"/>
              <a:t>auch in Zeiten, in denen du vielleicht nicht mehr sprechen kannst.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Auch wenn du eine rechtliche Betreuung hast, hast du viele Rechte.</a:t>
            </a:r>
          </a:p>
          <a:p>
            <a:r>
              <a:rPr lang="en-US"/>
              <a:t/>
            </a:r>
          </a:p>
          <a:p>
            <a:r>
              <a:rPr lang="en-US"/>
              <a:t>Du darfst weiter selbst entscheiden, was mit deinem Körper passiert.</a:t>
            </a:r>
          </a:p>
          <a:p>
            <a:r>
              <a:rPr lang="en-US"/>
              <a:t/>
            </a:r>
          </a:p>
          <a:p>
            <a:r>
              <a:rPr lang="en-US"/>
              <a:t>Du darfst sagen, was du möchtest und was du nicht möchtest </a:t>
            </a:r>
          </a:p>
          <a:p>
            <a:r>
              <a:rPr lang="en-US"/>
              <a:t/>
            </a:r>
          </a:p>
          <a:p>
            <a:r>
              <a:rPr lang="en-US"/>
              <a:t>Rechtlich Betreuende unterstützen dich, damit deine Wünsche gehört werden.</a:t>
            </a:r>
          </a:p>
          <a:p>
            <a:r>
              <a:rPr lang="en-US"/>
              <a:t/>
            </a:r>
          </a:p>
          <a:p>
            <a:r>
              <a:rPr lang="en-US"/>
              <a:t>Sie sollen dir helfen – nicht für dich bestimmen.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Eine rechtliche Betreuerin oder ein rechtlicher Betreuer ist eine Person, die dich unterstützt.</a:t>
            </a:r>
          </a:p>
          <a:p>
            <a:r>
              <a:rPr lang="en-US"/>
              <a:t>Sie hilft dir dabei, schwierige Dinge besser zu verstehen.</a:t>
            </a:r>
          </a:p>
          <a:p>
            <a:r>
              <a:rPr lang="en-US"/>
              <a:t>Und sie hilft dir, gute Entscheidungen zu treffen.</a:t>
            </a:r>
          </a:p>
          <a:p>
            <a:r>
              <a:rPr lang="en-US"/>
              <a:t>Die Betreuung kann dich begleiten.</a:t>
            </a:r>
          </a:p>
          <a:p>
            <a:r>
              <a:rPr lang="en-US"/>
              <a:t>Und wenn du es möchtest, kann sie dich auch vertreten.</a:t>
            </a:r>
          </a:p>
          <a:p>
            <a:r>
              <a:rPr lang="en-US"/>
              <a:t>Aber sie darf nur das tun, was wirklich nötig ist.</a:t>
            </a:r>
          </a:p>
          <a:p>
            <a:r>
              <a:rPr lang="en-US"/>
              <a:t>Und nur in den Bereichen, in denen du Unterstützung brauchst.</a:t>
            </a:r>
          </a:p>
          <a:p>
            <a:r>
              <a:rPr lang="en-US"/>
              <a:t>Wichtig ist: Alle Entscheidungen werden gemeinsam besprochen.</a:t>
            </a:r>
          </a:p>
          <a:p>
            <a:r>
              <a:rPr lang="en-US"/>
              <a:t>Dein Wille ist immer sehr wichtig.</a:t>
            </a:r>
          </a:p>
          <a:p>
            <a:r>
              <a:rPr lang="en-US"/>
              <a:t>Die Betreuung soll dir helfen – nicht für dich bestimmen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 gibt einen wichtigen Satz im Bürgerlichen Gesetzbuch.</a:t>
            </a:r>
          </a:p>
          <a:p>
            <a:r>
              <a:rPr lang="en-US"/>
              <a:t>Er heißt § 1821 BGB.</a:t>
            </a:r>
          </a:p>
          <a:p>
            <a:r>
              <a:rPr lang="en-US"/>
              <a:t>Er sagt: In der Rechtlichen Betreuung ist wichtig, was die betreute Person möchte.</a:t>
            </a:r>
          </a:p>
          <a:p>
            <a:r>
              <a:rPr lang="en-US"/>
              <a:t>Alle müssen sich daran halten.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Zur Erinnerung</a:t>
            </a:r>
          </a:p>
          <a:p>
            <a:r>
              <a:rPr lang="en-US"/>
              <a:t/>
            </a:r>
          </a:p>
          <a:p>
            <a:r>
              <a:rPr lang="en-US"/>
              <a:t>Eine Patienten·verfügung gilt nur in einer besonderen Situation.</a:t>
            </a:r>
          </a:p>
          <a:p>
            <a:r>
              <a:rPr lang="en-US"/>
              <a:t>Sie gilt dann, wenn du deinen Willen nicht mehr selbst sagen kannst.</a:t>
            </a:r>
          </a:p>
          <a:p>
            <a:r>
              <a:rPr lang="en-US"/>
              <a:t>Zum Beispiel nach einem schweren Unfall, bei einer schweren Krankheit</a:t>
            </a:r>
          </a:p>
          <a:p>
            <a:r>
              <a:rPr lang="en-US"/>
              <a:t>oder wenn du bewusstlos bist.</a:t>
            </a:r>
          </a:p>
          <a:p>
            <a:r>
              <a:rPr lang="en-US"/>
              <a:t/>
            </a:r>
          </a:p>
          <a:p>
            <a:r>
              <a:rPr lang="en-US"/>
              <a:t>Solange du selbst sprechen kannst, entscheidest du immer selbst.</a:t>
            </a:r>
          </a:p>
          <a:p>
            <a:r>
              <a:rPr lang="en-US"/>
              <a:t>Dann brauchst du die Patienten·verfügung nicht.</a:t>
            </a:r>
          </a:p>
          <a:p>
            <a:r>
              <a:rPr lang="en-US"/>
              <a:t/>
            </a:r>
          </a:p>
          <a:p>
            <a:r>
              <a:rPr lang="en-US"/>
              <a:t>Erst wenn du nicht mehr sagen kannst, was du möchtest,</a:t>
            </a:r>
          </a:p>
          <a:p>
            <a:r>
              <a:rPr lang="en-US"/>
              <a:t>schauen Ärzt·innen in deine Patienten·verfügung.</a:t>
            </a:r>
          </a:p>
          <a:p>
            <a:r>
              <a:rPr lang="en-US"/>
              <a:t>Dort steht dann: Das ist dein Wille.</a:t>
            </a:r>
          </a:p>
          <a:p>
            <a:r>
              <a:rPr lang="en-US"/>
              <a:t>Und genau danach sollen sie handeln.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3.jpeg" Type="http://schemas.openxmlformats.org/officeDocument/2006/relationships/image"/><Relationship Id="rId4" Target="../media/image10.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3.jpeg" Type="http://schemas.openxmlformats.org/officeDocument/2006/relationships/image"/><Relationship Id="rId4" Target="../media/image7.pn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3.jpe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3.jpeg" Type="http://schemas.openxmlformats.org/officeDocument/2006/relationships/image"/><Relationship Id="rId4" Target="../media/image13.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3.jpeg" Type="http://schemas.openxmlformats.org/officeDocument/2006/relationships/image"/><Relationship Id="rId4" Target="../media/image14.jpe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3.jpeg" Type="http://schemas.openxmlformats.org/officeDocument/2006/relationships/image"/><Relationship Id="rId4" Target="../media/image17.jpe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3.jpeg" Type="http://schemas.openxmlformats.org/officeDocument/2006/relationships/image"/><Relationship Id="rId4" Target="../media/image18.jpe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3.jpeg" Type="http://schemas.openxmlformats.org/officeDocument/2006/relationships/image"/><Relationship Id="rId4" Target="../media/image19.jpe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3.jpe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3.jpeg" Type="http://schemas.openxmlformats.org/officeDocument/2006/relationships/image"/><Relationship Id="rId4" Target="../media/image24.jpe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7.png" Type="http://schemas.openxmlformats.org/officeDocument/2006/relationships/image"/><Relationship Id="rId8" Target="../media/image2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3.jpeg" Type="http://schemas.openxmlformats.org/officeDocument/2006/relationships/image"/><Relationship Id="rId4" Target="../media/image29.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3.jpeg" Type="http://schemas.openxmlformats.org/officeDocument/2006/relationships/image"/><Relationship Id="rId4" Target="../media/image30.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3.jpeg" Type="http://schemas.openxmlformats.org/officeDocument/2006/relationships/image"/><Relationship Id="rId4" Target="../media/image31.pn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3.jpe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6.jpeg" Type="http://schemas.openxmlformats.org/officeDocument/2006/relationships/image"/><Relationship Id="rId4" Target="../media/image3.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3.jpeg" Type="http://schemas.openxmlformats.org/officeDocument/2006/relationships/image"/><Relationship Id="rId4" Target="../media/image7.pn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3.jpeg" Type="http://schemas.openxmlformats.org/officeDocument/2006/relationships/image"/><Relationship Id="rId4" Target="../media/image7.pn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3.jpeg" Type="http://schemas.openxmlformats.org/officeDocument/2006/relationships/image"/><Relationship Id="rId4" Target="../media/image10.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3.jpeg" Type="http://schemas.openxmlformats.org/officeDocument/2006/relationships/image"/><Relationship Id="rId4" Target="../media/image10.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1.png" Type="http://schemas.openxmlformats.org/officeDocument/2006/relationships/image"/><Relationship Id="rId4" Target="../media/image3.jpeg" Type="http://schemas.openxmlformats.org/officeDocument/2006/relationships/image"/><Relationship Id="rId5" Target="../media/image1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0790" y="0"/>
            <a:ext cx="212090" cy="5143500"/>
            <a:chOff x="0" y="0"/>
            <a:chExt cx="55859" cy="1354667"/>
          </a:xfrm>
        </p:grpSpPr>
        <p:sp>
          <p:nvSpPr>
            <p:cNvPr name="Freeform 3" id="3"/>
            <p:cNvSpPr/>
            <p:nvPr/>
          </p:nvSpPr>
          <p:spPr>
            <a:xfrm flipH="false" flipV="false" rot="0">
              <a:off x="0" y="0"/>
              <a:ext cx="55859" cy="1354667"/>
            </a:xfrm>
            <a:custGeom>
              <a:avLst/>
              <a:gdLst/>
              <a:ahLst/>
              <a:cxnLst/>
              <a:rect r="r" b="b" t="t" l="l"/>
              <a:pathLst>
                <a:path h="1354667" w="55859">
                  <a:moveTo>
                    <a:pt x="0" y="0"/>
                  </a:moveTo>
                  <a:lnTo>
                    <a:pt x="55859" y="0"/>
                  </a:lnTo>
                  <a:lnTo>
                    <a:pt x="55859" y="1354667"/>
                  </a:lnTo>
                  <a:lnTo>
                    <a:pt x="0" y="1354667"/>
                  </a:lnTo>
                  <a:close/>
                </a:path>
              </a:pathLst>
            </a:custGeom>
            <a:solidFill>
              <a:srgbClr val="F39200"/>
            </a:solidFill>
          </p:spPr>
        </p:sp>
        <p:sp>
          <p:nvSpPr>
            <p:cNvPr name="TextBox 4" id="4"/>
            <p:cNvSpPr txBox="true"/>
            <p:nvPr/>
          </p:nvSpPr>
          <p:spPr>
            <a:xfrm>
              <a:off x="0" y="-38100"/>
              <a:ext cx="55859" cy="1392767"/>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2829775" y="3992790"/>
            <a:ext cx="14429525" cy="1340480"/>
          </a:xfrm>
          <a:prstGeom prst="rect">
            <a:avLst/>
          </a:prstGeom>
        </p:spPr>
        <p:txBody>
          <a:bodyPr anchor="t" rtlCol="false" tIns="0" lIns="0" bIns="0" rIns="0">
            <a:spAutoFit/>
          </a:bodyPr>
          <a:lstStyle/>
          <a:p>
            <a:pPr algn="l">
              <a:lnSpc>
                <a:spcPts val="9680"/>
              </a:lnSpc>
            </a:pPr>
            <a:r>
              <a:rPr lang="en-US" b="true" sz="8800">
                <a:solidFill>
                  <a:srgbClr val="F39205"/>
                </a:solidFill>
                <a:latin typeface="Poppins Ultra-Bold"/>
                <a:ea typeface="Poppins Ultra-Bold"/>
                <a:cs typeface="Poppins Ultra-Bold"/>
                <a:sym typeface="Poppins Ultra-Bold"/>
              </a:rPr>
              <a:t>PATIENTEN·VERFÜGUNG</a:t>
            </a:r>
          </a:p>
        </p:txBody>
      </p:sp>
      <p:sp>
        <p:nvSpPr>
          <p:cNvPr name="TextBox 6" id="6"/>
          <p:cNvSpPr txBox="true"/>
          <p:nvPr/>
        </p:nvSpPr>
        <p:spPr>
          <a:xfrm rot="0">
            <a:off x="2829775" y="5143500"/>
            <a:ext cx="10498828" cy="1371602"/>
          </a:xfrm>
          <a:prstGeom prst="rect">
            <a:avLst/>
          </a:prstGeom>
        </p:spPr>
        <p:txBody>
          <a:bodyPr anchor="t" rtlCol="false" tIns="0" lIns="0" bIns="0" rIns="0">
            <a:spAutoFit/>
          </a:bodyPr>
          <a:lstStyle/>
          <a:p>
            <a:pPr algn="l">
              <a:lnSpc>
                <a:spcPts val="9900"/>
              </a:lnSpc>
            </a:pPr>
            <a:r>
              <a:rPr lang="en-US" sz="9000" b="true">
                <a:solidFill>
                  <a:srgbClr val="02509D"/>
                </a:solidFill>
                <a:latin typeface="Poppins Ultra-Bold"/>
                <a:ea typeface="Poppins Ultra-Bold"/>
                <a:cs typeface="Poppins Ultra-Bold"/>
                <a:sym typeface="Poppins Ultra-Bold"/>
              </a:rPr>
              <a:t>einfach erklärt</a:t>
            </a:r>
          </a:p>
        </p:txBody>
      </p:sp>
      <p:sp>
        <p:nvSpPr>
          <p:cNvPr name="TextBox 7" id="7"/>
          <p:cNvSpPr txBox="true"/>
          <p:nvPr/>
        </p:nvSpPr>
        <p:spPr>
          <a:xfrm rot="-5400000">
            <a:off x="-673818" y="6601168"/>
            <a:ext cx="3974630" cy="368299"/>
          </a:xfrm>
          <a:prstGeom prst="rect">
            <a:avLst/>
          </a:prstGeom>
        </p:spPr>
        <p:txBody>
          <a:bodyPr anchor="t" rtlCol="false" tIns="0" lIns="0" bIns="0" rIns="0">
            <a:spAutoFit/>
          </a:bodyPr>
          <a:lstStyle/>
          <a:p>
            <a:pPr algn="l">
              <a:lnSpc>
                <a:spcPts val="2800"/>
              </a:lnSpc>
            </a:pPr>
            <a:r>
              <a:rPr lang="en-US" sz="2000">
                <a:solidFill>
                  <a:srgbClr val="02509D"/>
                </a:solidFill>
                <a:latin typeface="Poppins"/>
                <a:ea typeface="Poppins"/>
                <a:cs typeface="Poppins"/>
                <a:sym typeface="Poppins"/>
              </a:rPr>
              <a:t>www.ichbestimmeselbst.de</a:t>
            </a:r>
          </a:p>
        </p:txBody>
      </p:sp>
      <p:sp>
        <p:nvSpPr>
          <p:cNvPr name="TextBox 8" id="8"/>
          <p:cNvSpPr txBox="true"/>
          <p:nvPr/>
        </p:nvSpPr>
        <p:spPr>
          <a:xfrm rot="0">
            <a:off x="2829775" y="6979556"/>
            <a:ext cx="10631706" cy="509932"/>
          </a:xfrm>
          <a:prstGeom prst="rect">
            <a:avLst/>
          </a:prstGeom>
        </p:spPr>
        <p:txBody>
          <a:bodyPr anchor="t" rtlCol="false" tIns="0" lIns="0" bIns="0" rIns="0">
            <a:spAutoFit/>
          </a:bodyPr>
          <a:lstStyle/>
          <a:p>
            <a:pPr algn="l">
              <a:lnSpc>
                <a:spcPts val="3920"/>
              </a:lnSpc>
            </a:pPr>
            <a:r>
              <a:rPr lang="en-US" sz="2800" spc="176" b="true">
                <a:solidFill>
                  <a:srgbClr val="02509D"/>
                </a:solidFill>
                <a:latin typeface="Poppins Medium"/>
                <a:ea typeface="Poppins Medium"/>
                <a:cs typeface="Poppins Medium"/>
                <a:sym typeface="Poppins Medium"/>
              </a:rPr>
              <a:t>Informationen in Einfacher Sprache</a:t>
            </a:r>
          </a:p>
        </p:txBody>
      </p:sp>
      <p:grpSp>
        <p:nvGrpSpPr>
          <p:cNvPr name="Group 9" id="9"/>
          <p:cNvGrpSpPr/>
          <p:nvPr/>
        </p:nvGrpSpPr>
        <p:grpSpPr>
          <a:xfrm rot="0">
            <a:off x="14500955" y="1866623"/>
            <a:ext cx="2758345" cy="245871"/>
            <a:chOff x="0" y="0"/>
            <a:chExt cx="726478" cy="64756"/>
          </a:xfrm>
        </p:grpSpPr>
        <p:sp>
          <p:nvSpPr>
            <p:cNvPr name="Freeform 10" id="10"/>
            <p:cNvSpPr/>
            <p:nvPr/>
          </p:nvSpPr>
          <p:spPr>
            <a:xfrm flipH="false" flipV="false" rot="0">
              <a:off x="0" y="0"/>
              <a:ext cx="726478" cy="64756"/>
            </a:xfrm>
            <a:custGeom>
              <a:avLst/>
              <a:gdLst/>
              <a:ahLst/>
              <a:cxnLst/>
              <a:rect r="r" b="b" t="t" l="l"/>
              <a:pathLst>
                <a:path h="64756" w="726478">
                  <a:moveTo>
                    <a:pt x="0" y="0"/>
                  </a:moveTo>
                  <a:lnTo>
                    <a:pt x="726478" y="0"/>
                  </a:lnTo>
                  <a:lnTo>
                    <a:pt x="726478" y="64756"/>
                  </a:lnTo>
                  <a:lnTo>
                    <a:pt x="0" y="64756"/>
                  </a:lnTo>
                  <a:close/>
                </a:path>
              </a:pathLst>
            </a:custGeom>
            <a:solidFill>
              <a:srgbClr val="F39200"/>
            </a:solidFill>
          </p:spPr>
        </p:sp>
        <p:sp>
          <p:nvSpPr>
            <p:cNvPr name="TextBox 11" id="11"/>
            <p:cNvSpPr txBox="true"/>
            <p:nvPr/>
          </p:nvSpPr>
          <p:spPr>
            <a:xfrm>
              <a:off x="0" y="-57150"/>
              <a:ext cx="726478" cy="121906"/>
            </a:xfrm>
            <a:prstGeom prst="rect">
              <a:avLst/>
            </a:prstGeom>
          </p:spPr>
          <p:txBody>
            <a:bodyPr anchor="ctr" rtlCol="false" tIns="50800" lIns="50800" bIns="50800" rIns="50800"/>
            <a:lstStyle/>
            <a:p>
              <a:pPr algn="ctr">
                <a:lnSpc>
                  <a:spcPts val="2659"/>
                </a:lnSpc>
                <a:spcBef>
                  <a:spcPct val="0"/>
                </a:spcBef>
              </a:pPr>
            </a:p>
          </p:txBody>
        </p:sp>
      </p:grpSp>
      <p:sp>
        <p:nvSpPr>
          <p:cNvPr name="Freeform 12" id="12"/>
          <p:cNvSpPr/>
          <p:nvPr/>
        </p:nvSpPr>
        <p:spPr>
          <a:xfrm flipH="false" flipV="false" rot="0">
            <a:off x="15098618" y="8772632"/>
            <a:ext cx="177766" cy="266816"/>
          </a:xfrm>
          <a:custGeom>
            <a:avLst/>
            <a:gdLst/>
            <a:ahLst/>
            <a:cxnLst/>
            <a:rect r="r" b="b" t="t" l="l"/>
            <a:pathLst>
              <a:path h="266816" w="177766">
                <a:moveTo>
                  <a:pt x="0" y="0"/>
                </a:moveTo>
                <a:lnTo>
                  <a:pt x="177766" y="0"/>
                </a:lnTo>
                <a:lnTo>
                  <a:pt x="177766" y="266816"/>
                </a:lnTo>
                <a:lnTo>
                  <a:pt x="0" y="2668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0790" y="0"/>
            <a:ext cx="212090" cy="5143500"/>
            <a:chOff x="0" y="0"/>
            <a:chExt cx="55859" cy="1354667"/>
          </a:xfrm>
        </p:grpSpPr>
        <p:sp>
          <p:nvSpPr>
            <p:cNvPr name="Freeform 3" id="3"/>
            <p:cNvSpPr/>
            <p:nvPr/>
          </p:nvSpPr>
          <p:spPr>
            <a:xfrm flipH="false" flipV="false" rot="0">
              <a:off x="0" y="0"/>
              <a:ext cx="55859" cy="1354667"/>
            </a:xfrm>
            <a:custGeom>
              <a:avLst/>
              <a:gdLst/>
              <a:ahLst/>
              <a:cxnLst/>
              <a:rect r="r" b="b" t="t" l="l"/>
              <a:pathLst>
                <a:path h="1354667" w="55859">
                  <a:moveTo>
                    <a:pt x="0" y="0"/>
                  </a:moveTo>
                  <a:lnTo>
                    <a:pt x="55859" y="0"/>
                  </a:lnTo>
                  <a:lnTo>
                    <a:pt x="55859" y="1354667"/>
                  </a:lnTo>
                  <a:lnTo>
                    <a:pt x="0" y="1354667"/>
                  </a:lnTo>
                  <a:close/>
                </a:path>
              </a:pathLst>
            </a:custGeom>
            <a:solidFill>
              <a:srgbClr val="F39200"/>
            </a:solidFill>
          </p:spPr>
        </p:sp>
        <p:sp>
          <p:nvSpPr>
            <p:cNvPr name="TextBox 4" id="4"/>
            <p:cNvSpPr txBox="true"/>
            <p:nvPr/>
          </p:nvSpPr>
          <p:spPr>
            <a:xfrm>
              <a:off x="0" y="-57150"/>
              <a:ext cx="55859" cy="1411817"/>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4500955" y="1866623"/>
            <a:ext cx="2758345" cy="245871"/>
            <a:chOff x="0" y="0"/>
            <a:chExt cx="726478" cy="64756"/>
          </a:xfrm>
        </p:grpSpPr>
        <p:sp>
          <p:nvSpPr>
            <p:cNvPr name="Freeform 6" id="6"/>
            <p:cNvSpPr/>
            <p:nvPr/>
          </p:nvSpPr>
          <p:spPr>
            <a:xfrm flipH="false" flipV="false" rot="0">
              <a:off x="0" y="0"/>
              <a:ext cx="726478" cy="64756"/>
            </a:xfrm>
            <a:custGeom>
              <a:avLst/>
              <a:gdLst/>
              <a:ahLst/>
              <a:cxnLst/>
              <a:rect r="r" b="b" t="t" l="l"/>
              <a:pathLst>
                <a:path h="64756" w="726478">
                  <a:moveTo>
                    <a:pt x="0" y="0"/>
                  </a:moveTo>
                  <a:lnTo>
                    <a:pt x="726478" y="0"/>
                  </a:lnTo>
                  <a:lnTo>
                    <a:pt x="726478" y="64756"/>
                  </a:lnTo>
                  <a:lnTo>
                    <a:pt x="0" y="64756"/>
                  </a:lnTo>
                  <a:close/>
                </a:path>
              </a:pathLst>
            </a:custGeom>
            <a:solidFill>
              <a:srgbClr val="F39200"/>
            </a:solidFill>
          </p:spPr>
        </p:sp>
        <p:sp>
          <p:nvSpPr>
            <p:cNvPr name="TextBox 7" id="7"/>
            <p:cNvSpPr txBox="true"/>
            <p:nvPr/>
          </p:nvSpPr>
          <p:spPr>
            <a:xfrm>
              <a:off x="0" y="-57150"/>
              <a:ext cx="726478" cy="121906"/>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5951885" y="483943"/>
            <a:ext cx="1307415" cy="1089513"/>
            <a:chOff x="0" y="0"/>
            <a:chExt cx="1134716" cy="945597"/>
          </a:xfrm>
        </p:grpSpPr>
        <p:sp>
          <p:nvSpPr>
            <p:cNvPr name="Freeform 9" id="9"/>
            <p:cNvSpPr/>
            <p:nvPr/>
          </p:nvSpPr>
          <p:spPr>
            <a:xfrm flipH="false" flipV="false" rot="0">
              <a:off x="0" y="0"/>
              <a:ext cx="1134745" cy="945642"/>
            </a:xfrm>
            <a:custGeom>
              <a:avLst/>
              <a:gdLst/>
              <a:ahLst/>
              <a:cxnLst/>
              <a:rect r="r" b="b" t="t" l="l"/>
              <a:pathLst>
                <a:path h="945642" w="1134745">
                  <a:moveTo>
                    <a:pt x="0" y="0"/>
                  </a:moveTo>
                  <a:lnTo>
                    <a:pt x="1134745" y="0"/>
                  </a:lnTo>
                  <a:lnTo>
                    <a:pt x="1134745" y="945642"/>
                  </a:lnTo>
                  <a:lnTo>
                    <a:pt x="0" y="945642"/>
                  </a:lnTo>
                  <a:close/>
                </a:path>
              </a:pathLst>
            </a:custGeom>
            <a:blipFill>
              <a:blip r:embed="rId3"/>
              <a:stretch>
                <a:fillRect l="-56918" t="0" r="-56915" b="4"/>
              </a:stretch>
            </a:blipFill>
          </p:spPr>
        </p:sp>
      </p:grpSp>
      <p:sp>
        <p:nvSpPr>
          <p:cNvPr name="Freeform 10" id="10"/>
          <p:cNvSpPr/>
          <p:nvPr/>
        </p:nvSpPr>
        <p:spPr>
          <a:xfrm flipH="false" flipV="false" rot="0">
            <a:off x="11638502" y="4033373"/>
            <a:ext cx="9386307" cy="6253627"/>
          </a:xfrm>
          <a:custGeom>
            <a:avLst/>
            <a:gdLst/>
            <a:ahLst/>
            <a:cxnLst/>
            <a:rect r="r" b="b" t="t" l="l"/>
            <a:pathLst>
              <a:path h="6253627" w="9386307">
                <a:moveTo>
                  <a:pt x="0" y="0"/>
                </a:moveTo>
                <a:lnTo>
                  <a:pt x="9386307" y="0"/>
                </a:lnTo>
                <a:lnTo>
                  <a:pt x="9386307" y="6253627"/>
                </a:lnTo>
                <a:lnTo>
                  <a:pt x="0" y="6253627"/>
                </a:lnTo>
                <a:lnTo>
                  <a:pt x="0" y="0"/>
                </a:lnTo>
                <a:close/>
              </a:path>
            </a:pathLst>
          </a:custGeom>
          <a:blipFill>
            <a:blip r:embed="rId4"/>
            <a:stretch>
              <a:fillRect l="0" t="0" r="0" b="0"/>
            </a:stretch>
          </a:blipFill>
        </p:spPr>
      </p:sp>
      <p:sp>
        <p:nvSpPr>
          <p:cNvPr name="TextBox 11" id="11"/>
          <p:cNvSpPr txBox="true"/>
          <p:nvPr/>
        </p:nvSpPr>
        <p:spPr>
          <a:xfrm rot="0">
            <a:off x="2222003" y="1316709"/>
            <a:ext cx="12966893" cy="1090302"/>
          </a:xfrm>
          <a:prstGeom prst="rect">
            <a:avLst/>
          </a:prstGeom>
        </p:spPr>
        <p:txBody>
          <a:bodyPr anchor="t" rtlCol="false" tIns="0" lIns="0" bIns="0" rIns="0">
            <a:spAutoFit/>
          </a:bodyPr>
          <a:lstStyle/>
          <a:p>
            <a:pPr algn="l">
              <a:lnSpc>
                <a:spcPts val="7810"/>
              </a:lnSpc>
            </a:pPr>
            <a:r>
              <a:rPr lang="en-US" b="true" sz="7100">
                <a:solidFill>
                  <a:srgbClr val="02509D"/>
                </a:solidFill>
                <a:latin typeface="Poppins Ultra-Bold"/>
                <a:ea typeface="Poppins Ultra-Bold"/>
                <a:cs typeface="Poppins Ultra-Bold"/>
                <a:sym typeface="Poppins Ultra-Bold"/>
              </a:rPr>
              <a:t>§ 1821 BGB</a:t>
            </a:r>
          </a:p>
        </p:txBody>
      </p:sp>
      <p:sp>
        <p:nvSpPr>
          <p:cNvPr name="TextBox 12" id="12"/>
          <p:cNvSpPr txBox="true"/>
          <p:nvPr/>
        </p:nvSpPr>
        <p:spPr>
          <a:xfrm rot="0">
            <a:off x="2610230" y="7229830"/>
            <a:ext cx="7651849" cy="2252345"/>
          </a:xfrm>
          <a:prstGeom prst="rect">
            <a:avLst/>
          </a:prstGeom>
        </p:spPr>
        <p:txBody>
          <a:bodyPr anchor="t" rtlCol="false" tIns="0" lIns="0" bIns="0" rIns="0">
            <a:spAutoFit/>
          </a:bodyPr>
          <a:lstStyle/>
          <a:p>
            <a:pPr algn="ctr">
              <a:lnSpc>
                <a:spcPts val="4480"/>
              </a:lnSpc>
            </a:pPr>
            <a:r>
              <a:rPr lang="en-US" sz="3200" b="true">
                <a:solidFill>
                  <a:srgbClr val="F39200"/>
                </a:solidFill>
                <a:latin typeface="Poppins Bold"/>
                <a:ea typeface="Poppins Bold"/>
                <a:cs typeface="Poppins Bold"/>
                <a:sym typeface="Poppins Bold"/>
              </a:rPr>
              <a:t>Ich bekomme Hilfe </a:t>
            </a:r>
          </a:p>
          <a:p>
            <a:pPr algn="ctr">
              <a:lnSpc>
                <a:spcPts val="4480"/>
              </a:lnSpc>
            </a:pPr>
            <a:r>
              <a:rPr lang="en-US" sz="3200" b="true">
                <a:solidFill>
                  <a:srgbClr val="F39200"/>
                </a:solidFill>
                <a:latin typeface="Poppins Bold"/>
                <a:ea typeface="Poppins Bold"/>
                <a:cs typeface="Poppins Bold"/>
                <a:sym typeface="Poppins Bold"/>
              </a:rPr>
              <a:t>damit ich Dinge allein machen kann.</a:t>
            </a:r>
          </a:p>
          <a:p>
            <a:pPr algn="ctr">
              <a:lnSpc>
                <a:spcPts val="4480"/>
              </a:lnSpc>
            </a:pPr>
            <a:r>
              <a:rPr lang="en-US" sz="3200" b="true">
                <a:solidFill>
                  <a:srgbClr val="F39200"/>
                </a:solidFill>
                <a:latin typeface="Poppins Bold"/>
                <a:ea typeface="Poppins Bold"/>
                <a:cs typeface="Poppins Bold"/>
                <a:sym typeface="Poppins Bold"/>
              </a:rPr>
              <a:t> Vertretung nur,</a:t>
            </a:r>
          </a:p>
          <a:p>
            <a:pPr algn="ctr">
              <a:lnSpc>
                <a:spcPts val="4480"/>
              </a:lnSpc>
              <a:spcBef>
                <a:spcPct val="0"/>
              </a:spcBef>
            </a:pPr>
            <a:r>
              <a:rPr lang="en-US" b="true" sz="3200">
                <a:solidFill>
                  <a:srgbClr val="F39200"/>
                </a:solidFill>
                <a:latin typeface="Poppins Bold"/>
                <a:ea typeface="Poppins Bold"/>
                <a:cs typeface="Poppins Bold"/>
                <a:sym typeface="Poppins Bold"/>
              </a:rPr>
              <a:t> wenn es nötig ist.</a:t>
            </a:r>
          </a:p>
        </p:txBody>
      </p:sp>
      <p:sp>
        <p:nvSpPr>
          <p:cNvPr name="TextBox 13" id="13"/>
          <p:cNvSpPr txBox="true"/>
          <p:nvPr/>
        </p:nvSpPr>
        <p:spPr>
          <a:xfrm rot="0">
            <a:off x="2256500" y="2397486"/>
            <a:ext cx="9928835" cy="1288669"/>
          </a:xfrm>
          <a:prstGeom prst="rect">
            <a:avLst/>
          </a:prstGeom>
        </p:spPr>
        <p:txBody>
          <a:bodyPr anchor="t" rtlCol="false" tIns="0" lIns="0" bIns="0" rIns="0">
            <a:spAutoFit/>
          </a:bodyPr>
          <a:lstStyle/>
          <a:p>
            <a:pPr algn="l">
              <a:lnSpc>
                <a:spcPts val="4987"/>
              </a:lnSpc>
            </a:pPr>
            <a:r>
              <a:rPr lang="en-US" sz="4299" b="true">
                <a:solidFill>
                  <a:srgbClr val="F39205"/>
                </a:solidFill>
                <a:latin typeface="Poppins Bold"/>
                <a:ea typeface="Poppins Bold"/>
                <a:cs typeface="Poppins Bold"/>
                <a:sym typeface="Poppins Bold"/>
              </a:rPr>
              <a:t>Die betreute Person steht im Mittelpunkt. </a:t>
            </a:r>
          </a:p>
        </p:txBody>
      </p:sp>
      <p:sp>
        <p:nvSpPr>
          <p:cNvPr name="TextBox 14" id="14"/>
          <p:cNvSpPr txBox="true"/>
          <p:nvPr/>
        </p:nvSpPr>
        <p:spPr>
          <a:xfrm rot="-5400000">
            <a:off x="-666742" y="7021512"/>
            <a:ext cx="3970003" cy="358775"/>
          </a:xfrm>
          <a:prstGeom prst="rect">
            <a:avLst/>
          </a:prstGeom>
        </p:spPr>
        <p:txBody>
          <a:bodyPr anchor="t" rtlCol="false" tIns="0" lIns="0" bIns="0" rIns="0">
            <a:spAutoFit/>
          </a:bodyPr>
          <a:lstStyle/>
          <a:p>
            <a:pPr algn="ctr">
              <a:lnSpc>
                <a:spcPts val="2799"/>
              </a:lnSpc>
              <a:spcBef>
                <a:spcPct val="0"/>
              </a:spcBef>
            </a:pPr>
            <a:r>
              <a:rPr lang="en-US" b="true" sz="1999">
                <a:solidFill>
                  <a:srgbClr val="02509D"/>
                </a:solidFill>
                <a:latin typeface="Poppins Medium"/>
                <a:ea typeface="Poppins Medium"/>
                <a:cs typeface="Poppins Medium"/>
                <a:sym typeface="Poppins Medium"/>
              </a:rPr>
              <a:t>www.ichbestimmeselbst.de</a:t>
            </a:r>
          </a:p>
        </p:txBody>
      </p:sp>
      <p:sp>
        <p:nvSpPr>
          <p:cNvPr name="TextBox 15" id="15"/>
          <p:cNvSpPr txBox="true"/>
          <p:nvPr/>
        </p:nvSpPr>
        <p:spPr>
          <a:xfrm rot="0">
            <a:off x="2256500" y="4112105"/>
            <a:ext cx="8635056" cy="2316618"/>
          </a:xfrm>
          <a:prstGeom prst="rect">
            <a:avLst/>
          </a:prstGeom>
        </p:spPr>
        <p:txBody>
          <a:bodyPr anchor="t" rtlCol="false" tIns="0" lIns="0" bIns="0" rIns="0">
            <a:spAutoFit/>
          </a:bodyPr>
          <a:lstStyle/>
          <a:p>
            <a:pPr algn="l">
              <a:lnSpc>
                <a:spcPts val="4367"/>
              </a:lnSpc>
            </a:pPr>
            <a:r>
              <a:rPr lang="en-US" sz="3119">
                <a:solidFill>
                  <a:srgbClr val="F39200"/>
                </a:solidFill>
                <a:latin typeface="Poppins"/>
                <a:ea typeface="Poppins"/>
                <a:cs typeface="Poppins"/>
                <a:sym typeface="Poppins"/>
              </a:rPr>
              <a:t>Das bedeutet</a:t>
            </a:r>
          </a:p>
          <a:p>
            <a:pPr algn="l">
              <a:lnSpc>
                <a:spcPts val="2547"/>
              </a:lnSpc>
            </a:pPr>
          </a:p>
          <a:p>
            <a:pPr algn="l" marL="587158" indent="-293579" lvl="1">
              <a:lnSpc>
                <a:spcPts val="3807"/>
              </a:lnSpc>
              <a:buFont typeface="Arial"/>
              <a:buChar char="•"/>
            </a:pPr>
            <a:r>
              <a:rPr lang="en-US" sz="2719">
                <a:solidFill>
                  <a:srgbClr val="02509D"/>
                </a:solidFill>
                <a:latin typeface="Poppins"/>
                <a:ea typeface="Poppins"/>
                <a:cs typeface="Poppins"/>
                <a:sym typeface="Poppins"/>
              </a:rPr>
              <a:t>meine Wünsche zählen</a:t>
            </a:r>
            <a:r>
              <a:rPr lang="en-US" sz="2719">
                <a:solidFill>
                  <a:srgbClr val="02509D"/>
                </a:solidFill>
                <a:latin typeface="Poppins"/>
                <a:ea typeface="Poppins"/>
                <a:cs typeface="Poppins"/>
                <a:sym typeface="Poppins"/>
              </a:rPr>
              <a:t> </a:t>
            </a:r>
          </a:p>
          <a:p>
            <a:pPr algn="l" marL="587158" indent="-293579" lvl="1">
              <a:lnSpc>
                <a:spcPts val="3807"/>
              </a:lnSpc>
              <a:buFont typeface="Arial"/>
              <a:buChar char="•"/>
            </a:pPr>
            <a:r>
              <a:rPr lang="en-US" sz="2719">
                <a:solidFill>
                  <a:srgbClr val="02509D"/>
                </a:solidFill>
                <a:latin typeface="Poppins"/>
                <a:ea typeface="Poppins"/>
                <a:cs typeface="Poppins"/>
                <a:sym typeface="Poppins"/>
              </a:rPr>
              <a:t>mein Wille ist wichtig </a:t>
            </a:r>
          </a:p>
          <a:p>
            <a:pPr algn="l" marL="587158" indent="-293579" lvl="1">
              <a:lnSpc>
                <a:spcPts val="3807"/>
              </a:lnSpc>
              <a:buFont typeface="Arial"/>
              <a:buChar char="•"/>
            </a:pPr>
            <a:r>
              <a:rPr lang="en-US" sz="2719">
                <a:solidFill>
                  <a:srgbClr val="02509D"/>
                </a:solidFill>
                <a:latin typeface="Poppins"/>
                <a:ea typeface="Poppins"/>
                <a:cs typeface="Poppins"/>
                <a:sym typeface="Poppins"/>
              </a:rPr>
              <a:t>meine Selbst·ständigkeit soll erhalten bleiben</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0790" y="0"/>
            <a:ext cx="212090" cy="5143500"/>
            <a:chOff x="0" y="0"/>
            <a:chExt cx="55859" cy="1354667"/>
          </a:xfrm>
        </p:grpSpPr>
        <p:sp>
          <p:nvSpPr>
            <p:cNvPr name="Freeform 3" id="3"/>
            <p:cNvSpPr/>
            <p:nvPr/>
          </p:nvSpPr>
          <p:spPr>
            <a:xfrm flipH="false" flipV="false" rot="0">
              <a:off x="0" y="0"/>
              <a:ext cx="55859" cy="1354667"/>
            </a:xfrm>
            <a:custGeom>
              <a:avLst/>
              <a:gdLst/>
              <a:ahLst/>
              <a:cxnLst/>
              <a:rect r="r" b="b" t="t" l="l"/>
              <a:pathLst>
                <a:path h="1354667" w="55859">
                  <a:moveTo>
                    <a:pt x="0" y="0"/>
                  </a:moveTo>
                  <a:lnTo>
                    <a:pt x="55859" y="0"/>
                  </a:lnTo>
                  <a:lnTo>
                    <a:pt x="55859" y="1354667"/>
                  </a:lnTo>
                  <a:lnTo>
                    <a:pt x="0" y="1354667"/>
                  </a:lnTo>
                  <a:close/>
                </a:path>
              </a:pathLst>
            </a:custGeom>
            <a:solidFill>
              <a:srgbClr val="F39200"/>
            </a:solidFill>
          </p:spPr>
        </p:sp>
        <p:sp>
          <p:nvSpPr>
            <p:cNvPr name="TextBox 4" id="4"/>
            <p:cNvSpPr txBox="true"/>
            <p:nvPr/>
          </p:nvSpPr>
          <p:spPr>
            <a:xfrm>
              <a:off x="0" y="-57150"/>
              <a:ext cx="55859" cy="1411817"/>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4500955" y="1866623"/>
            <a:ext cx="2758345" cy="245871"/>
            <a:chOff x="0" y="0"/>
            <a:chExt cx="726478" cy="64756"/>
          </a:xfrm>
        </p:grpSpPr>
        <p:sp>
          <p:nvSpPr>
            <p:cNvPr name="Freeform 6" id="6"/>
            <p:cNvSpPr/>
            <p:nvPr/>
          </p:nvSpPr>
          <p:spPr>
            <a:xfrm flipH="false" flipV="false" rot="0">
              <a:off x="0" y="0"/>
              <a:ext cx="726478" cy="64756"/>
            </a:xfrm>
            <a:custGeom>
              <a:avLst/>
              <a:gdLst/>
              <a:ahLst/>
              <a:cxnLst/>
              <a:rect r="r" b="b" t="t" l="l"/>
              <a:pathLst>
                <a:path h="64756" w="726478">
                  <a:moveTo>
                    <a:pt x="0" y="0"/>
                  </a:moveTo>
                  <a:lnTo>
                    <a:pt x="726478" y="0"/>
                  </a:lnTo>
                  <a:lnTo>
                    <a:pt x="726478" y="64756"/>
                  </a:lnTo>
                  <a:lnTo>
                    <a:pt x="0" y="64756"/>
                  </a:lnTo>
                  <a:close/>
                </a:path>
              </a:pathLst>
            </a:custGeom>
            <a:solidFill>
              <a:srgbClr val="F39200"/>
            </a:solidFill>
          </p:spPr>
        </p:sp>
        <p:sp>
          <p:nvSpPr>
            <p:cNvPr name="TextBox 7" id="7"/>
            <p:cNvSpPr txBox="true"/>
            <p:nvPr/>
          </p:nvSpPr>
          <p:spPr>
            <a:xfrm>
              <a:off x="0" y="-57150"/>
              <a:ext cx="726478" cy="121906"/>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5951885" y="483943"/>
            <a:ext cx="1307415" cy="1089513"/>
            <a:chOff x="0" y="0"/>
            <a:chExt cx="1134716" cy="945597"/>
          </a:xfrm>
        </p:grpSpPr>
        <p:sp>
          <p:nvSpPr>
            <p:cNvPr name="Freeform 9" id="9"/>
            <p:cNvSpPr/>
            <p:nvPr/>
          </p:nvSpPr>
          <p:spPr>
            <a:xfrm flipH="false" flipV="false" rot="0">
              <a:off x="0" y="0"/>
              <a:ext cx="1134745" cy="945642"/>
            </a:xfrm>
            <a:custGeom>
              <a:avLst/>
              <a:gdLst/>
              <a:ahLst/>
              <a:cxnLst/>
              <a:rect r="r" b="b" t="t" l="l"/>
              <a:pathLst>
                <a:path h="945642" w="1134745">
                  <a:moveTo>
                    <a:pt x="0" y="0"/>
                  </a:moveTo>
                  <a:lnTo>
                    <a:pt x="1134745" y="0"/>
                  </a:lnTo>
                  <a:lnTo>
                    <a:pt x="1134745" y="945642"/>
                  </a:lnTo>
                  <a:lnTo>
                    <a:pt x="0" y="945642"/>
                  </a:lnTo>
                  <a:close/>
                </a:path>
              </a:pathLst>
            </a:custGeom>
            <a:blipFill>
              <a:blip r:embed="rId3"/>
              <a:stretch>
                <a:fillRect l="-56918" t="0" r="-56915" b="4"/>
              </a:stretch>
            </a:blipFill>
          </p:spPr>
        </p:sp>
      </p:grpSp>
      <p:sp>
        <p:nvSpPr>
          <p:cNvPr name="Freeform 10" id="10"/>
          <p:cNvSpPr/>
          <p:nvPr/>
        </p:nvSpPr>
        <p:spPr>
          <a:xfrm flipH="false" flipV="false" rot="0">
            <a:off x="11811761" y="2679661"/>
            <a:ext cx="5378389" cy="7607339"/>
          </a:xfrm>
          <a:custGeom>
            <a:avLst/>
            <a:gdLst/>
            <a:ahLst/>
            <a:cxnLst/>
            <a:rect r="r" b="b" t="t" l="l"/>
            <a:pathLst>
              <a:path h="7607339" w="5378389">
                <a:moveTo>
                  <a:pt x="0" y="0"/>
                </a:moveTo>
                <a:lnTo>
                  <a:pt x="5378389" y="0"/>
                </a:lnTo>
                <a:lnTo>
                  <a:pt x="5378389" y="7607339"/>
                </a:lnTo>
                <a:lnTo>
                  <a:pt x="0" y="7607339"/>
                </a:lnTo>
                <a:lnTo>
                  <a:pt x="0" y="0"/>
                </a:lnTo>
                <a:close/>
              </a:path>
            </a:pathLst>
          </a:custGeom>
          <a:blipFill>
            <a:blip r:embed="rId4"/>
            <a:stretch>
              <a:fillRect l="0" t="-3121" r="0" b="-3121"/>
            </a:stretch>
          </a:blipFill>
        </p:spPr>
      </p:sp>
      <p:sp>
        <p:nvSpPr>
          <p:cNvPr name="TextBox 11" id="11"/>
          <p:cNvSpPr txBox="true"/>
          <p:nvPr/>
        </p:nvSpPr>
        <p:spPr>
          <a:xfrm rot="0">
            <a:off x="2535162" y="3523229"/>
            <a:ext cx="8763148" cy="3145293"/>
          </a:xfrm>
          <a:prstGeom prst="rect">
            <a:avLst/>
          </a:prstGeom>
        </p:spPr>
        <p:txBody>
          <a:bodyPr anchor="t" rtlCol="false" tIns="0" lIns="0" bIns="0" rIns="0">
            <a:spAutoFit/>
          </a:bodyPr>
          <a:lstStyle/>
          <a:p>
            <a:pPr algn="l">
              <a:lnSpc>
                <a:spcPts val="4367"/>
              </a:lnSpc>
            </a:pPr>
            <a:r>
              <a:rPr lang="en-US" sz="3119">
                <a:solidFill>
                  <a:srgbClr val="F39200"/>
                </a:solidFill>
                <a:latin typeface="Poppins"/>
                <a:ea typeface="Poppins"/>
                <a:cs typeface="Poppins"/>
                <a:sym typeface="Poppins"/>
              </a:rPr>
              <a:t>Sie gilt, wenn </a:t>
            </a:r>
          </a:p>
          <a:p>
            <a:pPr algn="l">
              <a:lnSpc>
                <a:spcPts val="1567"/>
              </a:lnSpc>
            </a:pPr>
          </a:p>
          <a:p>
            <a:pPr algn="l" marL="587158" indent="-293579" lvl="1">
              <a:lnSpc>
                <a:spcPts val="3807"/>
              </a:lnSpc>
              <a:buFont typeface="Arial"/>
              <a:buChar char="•"/>
            </a:pPr>
            <a:r>
              <a:rPr lang="en-US" sz="2719" spc="100">
                <a:solidFill>
                  <a:srgbClr val="02509D"/>
                </a:solidFill>
                <a:latin typeface="Poppins"/>
                <a:ea typeface="Poppins"/>
                <a:cs typeface="Poppins"/>
                <a:sym typeface="Poppins"/>
              </a:rPr>
              <a:t>ich</a:t>
            </a:r>
            <a:r>
              <a:rPr lang="en-US" sz="2719" spc="100">
                <a:solidFill>
                  <a:srgbClr val="004E7A"/>
                </a:solidFill>
                <a:latin typeface="Poppins"/>
                <a:ea typeface="Poppins"/>
                <a:cs typeface="Poppins"/>
                <a:sym typeface="Poppins"/>
              </a:rPr>
              <a:t> </a:t>
            </a:r>
            <a:r>
              <a:rPr lang="en-US" sz="2719" spc="100">
                <a:solidFill>
                  <a:srgbClr val="02509D"/>
                </a:solidFill>
                <a:latin typeface="Poppins"/>
                <a:ea typeface="Poppins"/>
                <a:cs typeface="Poppins"/>
                <a:sym typeface="Poppins"/>
              </a:rPr>
              <a:t>st</a:t>
            </a:r>
            <a:r>
              <a:rPr lang="en-US" sz="2719" spc="100">
                <a:solidFill>
                  <a:srgbClr val="02509D"/>
                </a:solidFill>
                <a:latin typeface="Poppins"/>
                <a:ea typeface="Poppins"/>
                <a:cs typeface="Poppins"/>
                <a:sym typeface="Poppins"/>
              </a:rPr>
              <a:t>erbens·krank bin</a:t>
            </a:r>
          </a:p>
          <a:p>
            <a:pPr algn="l" marL="587158" indent="-293579" lvl="1">
              <a:lnSpc>
                <a:spcPts val="3807"/>
              </a:lnSpc>
              <a:buFont typeface="Arial"/>
              <a:buChar char="•"/>
            </a:pPr>
            <a:r>
              <a:rPr lang="en-US" sz="2719">
                <a:solidFill>
                  <a:srgbClr val="02509D"/>
                </a:solidFill>
                <a:latin typeface="Poppins"/>
                <a:ea typeface="Poppins"/>
                <a:cs typeface="Poppins"/>
                <a:sym typeface="Poppins"/>
              </a:rPr>
              <a:t>ich einen Unfall hatte</a:t>
            </a:r>
          </a:p>
          <a:p>
            <a:pPr algn="l" marL="587158" indent="-293579" lvl="1">
              <a:lnSpc>
                <a:spcPts val="3807"/>
              </a:lnSpc>
              <a:buFont typeface="Arial"/>
              <a:buChar char="•"/>
            </a:pPr>
            <a:r>
              <a:rPr lang="en-US" sz="2719">
                <a:solidFill>
                  <a:srgbClr val="02509D"/>
                </a:solidFill>
                <a:latin typeface="Poppins"/>
                <a:ea typeface="Poppins"/>
                <a:cs typeface="Poppins"/>
                <a:sym typeface="Poppins"/>
              </a:rPr>
              <a:t>m</a:t>
            </a:r>
            <a:r>
              <a:rPr lang="en-US" sz="2719">
                <a:solidFill>
                  <a:srgbClr val="02509D"/>
                </a:solidFill>
                <a:latin typeface="Poppins"/>
                <a:ea typeface="Poppins"/>
                <a:cs typeface="Poppins"/>
                <a:sym typeface="Poppins"/>
              </a:rPr>
              <a:t>ein Gehirn sehr kaputt ist</a:t>
            </a:r>
          </a:p>
          <a:p>
            <a:pPr algn="l" marL="587158" indent="-293579" lvl="1">
              <a:lnSpc>
                <a:spcPts val="3807"/>
              </a:lnSpc>
              <a:buFont typeface="Arial"/>
              <a:buChar char="•"/>
            </a:pPr>
            <a:r>
              <a:rPr lang="en-US" sz="2719">
                <a:solidFill>
                  <a:srgbClr val="02509D"/>
                </a:solidFill>
                <a:latin typeface="Poppins"/>
                <a:ea typeface="Poppins"/>
                <a:cs typeface="Poppins"/>
                <a:sym typeface="Poppins"/>
              </a:rPr>
              <a:t>ich </a:t>
            </a:r>
            <a:r>
              <a:rPr lang="en-US" sz="2719">
                <a:solidFill>
                  <a:srgbClr val="02509D"/>
                </a:solidFill>
                <a:latin typeface="Poppins"/>
                <a:ea typeface="Poppins"/>
                <a:cs typeface="Poppins"/>
                <a:sym typeface="Poppins"/>
              </a:rPr>
              <a:t>dement bist und nicht mehr denken</a:t>
            </a:r>
            <a:r>
              <a:rPr lang="en-US" sz="2719">
                <a:solidFill>
                  <a:srgbClr val="02509D"/>
                </a:solidFill>
                <a:latin typeface="Poppins"/>
                <a:ea typeface="Poppins"/>
                <a:cs typeface="Poppins"/>
                <a:sym typeface="Poppins"/>
              </a:rPr>
              <a:t> kannst</a:t>
            </a:r>
          </a:p>
          <a:p>
            <a:pPr algn="l" marL="587158" indent="-293579" lvl="1">
              <a:lnSpc>
                <a:spcPts val="3807"/>
              </a:lnSpc>
              <a:buFont typeface="Arial"/>
              <a:buChar char="•"/>
            </a:pPr>
            <a:r>
              <a:rPr lang="en-US" sz="2719">
                <a:solidFill>
                  <a:srgbClr val="02509D"/>
                </a:solidFill>
                <a:latin typeface="Poppins"/>
                <a:ea typeface="Poppins"/>
                <a:cs typeface="Poppins"/>
                <a:sym typeface="Poppins"/>
              </a:rPr>
              <a:t>wenn Ärzt*innen mich nicht fragen können</a:t>
            </a:r>
          </a:p>
        </p:txBody>
      </p:sp>
      <p:sp>
        <p:nvSpPr>
          <p:cNvPr name="TextBox 12" id="12"/>
          <p:cNvSpPr txBox="true"/>
          <p:nvPr/>
        </p:nvSpPr>
        <p:spPr>
          <a:xfrm rot="0">
            <a:off x="2535162" y="1019175"/>
            <a:ext cx="13802481" cy="612783"/>
          </a:xfrm>
          <a:prstGeom prst="rect">
            <a:avLst/>
          </a:prstGeom>
        </p:spPr>
        <p:txBody>
          <a:bodyPr anchor="t" rtlCol="false" tIns="0" lIns="0" bIns="0" rIns="0">
            <a:spAutoFit/>
          </a:bodyPr>
          <a:lstStyle/>
          <a:p>
            <a:pPr algn="l">
              <a:lnSpc>
                <a:spcPts val="4400"/>
              </a:lnSpc>
            </a:pPr>
            <a:r>
              <a:rPr lang="en-US" b="true" sz="4000">
                <a:solidFill>
                  <a:srgbClr val="02509D"/>
                </a:solidFill>
                <a:latin typeface="Poppins Ultra-Bold"/>
                <a:ea typeface="Poppins Ultra-Bold"/>
                <a:cs typeface="Poppins Ultra-Bold"/>
                <a:sym typeface="Poppins Ultra-Bold"/>
              </a:rPr>
              <a:t>WANN BRAUCHE ICH DIE PATIENTEN·VERFÜGUNG?</a:t>
            </a:r>
          </a:p>
        </p:txBody>
      </p:sp>
      <p:sp>
        <p:nvSpPr>
          <p:cNvPr name="TextBox 13" id="13"/>
          <p:cNvSpPr txBox="true"/>
          <p:nvPr/>
        </p:nvSpPr>
        <p:spPr>
          <a:xfrm rot="-5400000">
            <a:off x="-666742" y="7021512"/>
            <a:ext cx="3970003" cy="358775"/>
          </a:xfrm>
          <a:prstGeom prst="rect">
            <a:avLst/>
          </a:prstGeom>
        </p:spPr>
        <p:txBody>
          <a:bodyPr anchor="t" rtlCol="false" tIns="0" lIns="0" bIns="0" rIns="0">
            <a:spAutoFit/>
          </a:bodyPr>
          <a:lstStyle/>
          <a:p>
            <a:pPr algn="ctr">
              <a:lnSpc>
                <a:spcPts val="2799"/>
              </a:lnSpc>
              <a:spcBef>
                <a:spcPct val="0"/>
              </a:spcBef>
            </a:pPr>
            <a:r>
              <a:rPr lang="en-US" b="true" sz="1999">
                <a:solidFill>
                  <a:srgbClr val="02509D"/>
                </a:solidFill>
                <a:latin typeface="Poppins Medium"/>
                <a:ea typeface="Poppins Medium"/>
                <a:cs typeface="Poppins Medium"/>
                <a:sym typeface="Poppins Medium"/>
              </a:rPr>
              <a:t>www.ichbestimmeselbst.de</a:t>
            </a:r>
          </a:p>
        </p:txBody>
      </p:sp>
      <p:sp>
        <p:nvSpPr>
          <p:cNvPr name="TextBox 14" id="14"/>
          <p:cNvSpPr txBox="true"/>
          <p:nvPr/>
        </p:nvSpPr>
        <p:spPr>
          <a:xfrm rot="0">
            <a:off x="2535162" y="1734879"/>
            <a:ext cx="11965793" cy="490308"/>
          </a:xfrm>
          <a:prstGeom prst="rect">
            <a:avLst/>
          </a:prstGeom>
        </p:spPr>
        <p:txBody>
          <a:bodyPr anchor="t" rtlCol="false" tIns="0" lIns="0" bIns="0" rIns="0">
            <a:spAutoFit/>
          </a:bodyPr>
          <a:lstStyle/>
          <a:p>
            <a:pPr algn="l">
              <a:lnSpc>
                <a:spcPts val="3534"/>
              </a:lnSpc>
            </a:pPr>
            <a:r>
              <a:rPr lang="en-US" sz="3100" spc="34" b="true">
                <a:solidFill>
                  <a:srgbClr val="F39205"/>
                </a:solidFill>
                <a:latin typeface="Poppins Bold"/>
                <a:ea typeface="Poppins Bold"/>
                <a:cs typeface="Poppins Bold"/>
                <a:sym typeface="Poppins Bold"/>
              </a:rPr>
              <a:t>Ein Papier für eine besondere Situation.</a:t>
            </a:r>
          </a:p>
        </p:txBody>
      </p:sp>
      <p:sp>
        <p:nvSpPr>
          <p:cNvPr name="TextBox 15" id="15"/>
          <p:cNvSpPr txBox="true"/>
          <p:nvPr/>
        </p:nvSpPr>
        <p:spPr>
          <a:xfrm rot="0">
            <a:off x="2716926" y="7685407"/>
            <a:ext cx="6565535" cy="1500495"/>
          </a:xfrm>
          <a:prstGeom prst="rect">
            <a:avLst/>
          </a:prstGeom>
        </p:spPr>
        <p:txBody>
          <a:bodyPr anchor="t" rtlCol="false" tIns="0" lIns="0" bIns="0" rIns="0">
            <a:spAutoFit/>
          </a:bodyPr>
          <a:lstStyle/>
          <a:p>
            <a:pPr algn="l">
              <a:lnSpc>
                <a:spcPts val="3919"/>
              </a:lnSpc>
              <a:spcBef>
                <a:spcPct val="0"/>
              </a:spcBef>
            </a:pPr>
            <a:r>
              <a:rPr lang="en-US" b="true" sz="2799">
                <a:solidFill>
                  <a:srgbClr val="F39205"/>
                </a:solidFill>
                <a:latin typeface="Poppins Bold"/>
                <a:ea typeface="Poppins Bold"/>
                <a:cs typeface="Poppins Bold"/>
                <a:sym typeface="Poppins Bold"/>
              </a:rPr>
              <a:t>Wichtig</a:t>
            </a:r>
          </a:p>
          <a:p>
            <a:pPr algn="l">
              <a:lnSpc>
                <a:spcPts val="3919"/>
              </a:lnSpc>
              <a:spcBef>
                <a:spcPct val="0"/>
              </a:spcBef>
            </a:pPr>
            <a:r>
              <a:rPr lang="en-US" b="true" sz="2799">
                <a:solidFill>
                  <a:srgbClr val="F39205"/>
                </a:solidFill>
                <a:latin typeface="Poppins Bold"/>
                <a:ea typeface="Poppins Bold"/>
                <a:cs typeface="Poppins Bold"/>
                <a:sym typeface="Poppins Bold"/>
              </a:rPr>
              <a:t>Solange du selbst sprechen kannst, </a:t>
            </a:r>
          </a:p>
          <a:p>
            <a:pPr algn="l">
              <a:lnSpc>
                <a:spcPts val="3919"/>
              </a:lnSpc>
              <a:spcBef>
                <a:spcPct val="0"/>
              </a:spcBef>
            </a:pPr>
            <a:r>
              <a:rPr lang="en-US" b="true" sz="2799">
                <a:solidFill>
                  <a:srgbClr val="F39205"/>
                </a:solidFill>
                <a:latin typeface="Poppins Bold"/>
                <a:ea typeface="Poppins Bold"/>
                <a:cs typeface="Poppins Bold"/>
                <a:sym typeface="Poppins Bold"/>
              </a:rPr>
              <a:t>entscheidest du immer selbst.  </a:t>
            </a:r>
          </a:p>
        </p:txBody>
      </p:sp>
      <p:sp>
        <p:nvSpPr>
          <p:cNvPr name="Freeform 16" id="16"/>
          <p:cNvSpPr/>
          <p:nvPr/>
        </p:nvSpPr>
        <p:spPr>
          <a:xfrm flipH="false" flipV="false" rot="0">
            <a:off x="16513747" y="9661169"/>
            <a:ext cx="440154" cy="455528"/>
          </a:xfrm>
          <a:custGeom>
            <a:avLst/>
            <a:gdLst/>
            <a:ahLst/>
            <a:cxnLst/>
            <a:rect r="r" b="b" t="t" l="l"/>
            <a:pathLst>
              <a:path h="455528" w="440154">
                <a:moveTo>
                  <a:pt x="0" y="0"/>
                </a:moveTo>
                <a:lnTo>
                  <a:pt x="440154" y="0"/>
                </a:lnTo>
                <a:lnTo>
                  <a:pt x="440154" y="455528"/>
                </a:lnTo>
                <a:lnTo>
                  <a:pt x="0" y="4555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0790" y="0"/>
            <a:ext cx="212090" cy="5143500"/>
            <a:chOff x="0" y="0"/>
            <a:chExt cx="55859" cy="1354667"/>
          </a:xfrm>
        </p:grpSpPr>
        <p:sp>
          <p:nvSpPr>
            <p:cNvPr name="Freeform 3" id="3"/>
            <p:cNvSpPr/>
            <p:nvPr/>
          </p:nvSpPr>
          <p:spPr>
            <a:xfrm flipH="false" flipV="false" rot="0">
              <a:off x="0" y="0"/>
              <a:ext cx="55859" cy="1354667"/>
            </a:xfrm>
            <a:custGeom>
              <a:avLst/>
              <a:gdLst/>
              <a:ahLst/>
              <a:cxnLst/>
              <a:rect r="r" b="b" t="t" l="l"/>
              <a:pathLst>
                <a:path h="1354667" w="55859">
                  <a:moveTo>
                    <a:pt x="0" y="0"/>
                  </a:moveTo>
                  <a:lnTo>
                    <a:pt x="55859" y="0"/>
                  </a:lnTo>
                  <a:lnTo>
                    <a:pt x="55859" y="1354667"/>
                  </a:lnTo>
                  <a:lnTo>
                    <a:pt x="0" y="1354667"/>
                  </a:lnTo>
                  <a:close/>
                </a:path>
              </a:pathLst>
            </a:custGeom>
            <a:solidFill>
              <a:srgbClr val="F39200"/>
            </a:solidFill>
          </p:spPr>
        </p:sp>
        <p:sp>
          <p:nvSpPr>
            <p:cNvPr name="TextBox 4" id="4"/>
            <p:cNvSpPr txBox="true"/>
            <p:nvPr/>
          </p:nvSpPr>
          <p:spPr>
            <a:xfrm>
              <a:off x="0" y="-57150"/>
              <a:ext cx="55859" cy="1411817"/>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4500955" y="1866623"/>
            <a:ext cx="2758345" cy="245871"/>
            <a:chOff x="0" y="0"/>
            <a:chExt cx="726478" cy="64756"/>
          </a:xfrm>
        </p:grpSpPr>
        <p:sp>
          <p:nvSpPr>
            <p:cNvPr name="Freeform 6" id="6"/>
            <p:cNvSpPr/>
            <p:nvPr/>
          </p:nvSpPr>
          <p:spPr>
            <a:xfrm flipH="false" flipV="false" rot="0">
              <a:off x="0" y="0"/>
              <a:ext cx="726478" cy="64756"/>
            </a:xfrm>
            <a:custGeom>
              <a:avLst/>
              <a:gdLst/>
              <a:ahLst/>
              <a:cxnLst/>
              <a:rect r="r" b="b" t="t" l="l"/>
              <a:pathLst>
                <a:path h="64756" w="726478">
                  <a:moveTo>
                    <a:pt x="0" y="0"/>
                  </a:moveTo>
                  <a:lnTo>
                    <a:pt x="726478" y="0"/>
                  </a:lnTo>
                  <a:lnTo>
                    <a:pt x="726478" y="64756"/>
                  </a:lnTo>
                  <a:lnTo>
                    <a:pt x="0" y="64756"/>
                  </a:lnTo>
                  <a:close/>
                </a:path>
              </a:pathLst>
            </a:custGeom>
            <a:solidFill>
              <a:srgbClr val="F39200"/>
            </a:solidFill>
          </p:spPr>
        </p:sp>
        <p:sp>
          <p:nvSpPr>
            <p:cNvPr name="TextBox 7" id="7"/>
            <p:cNvSpPr txBox="true"/>
            <p:nvPr/>
          </p:nvSpPr>
          <p:spPr>
            <a:xfrm>
              <a:off x="0" y="-57150"/>
              <a:ext cx="726478" cy="121906"/>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5880128" y="454044"/>
            <a:ext cx="1379172" cy="1149311"/>
            <a:chOff x="0" y="0"/>
            <a:chExt cx="1134716" cy="945597"/>
          </a:xfrm>
        </p:grpSpPr>
        <p:sp>
          <p:nvSpPr>
            <p:cNvPr name="Freeform 9" id="9"/>
            <p:cNvSpPr/>
            <p:nvPr/>
          </p:nvSpPr>
          <p:spPr>
            <a:xfrm flipH="false" flipV="false" rot="0">
              <a:off x="0" y="0"/>
              <a:ext cx="1134745" cy="945642"/>
            </a:xfrm>
            <a:custGeom>
              <a:avLst/>
              <a:gdLst/>
              <a:ahLst/>
              <a:cxnLst/>
              <a:rect r="r" b="b" t="t" l="l"/>
              <a:pathLst>
                <a:path h="945642" w="1134745">
                  <a:moveTo>
                    <a:pt x="0" y="0"/>
                  </a:moveTo>
                  <a:lnTo>
                    <a:pt x="1134745" y="0"/>
                  </a:lnTo>
                  <a:lnTo>
                    <a:pt x="1134745" y="945642"/>
                  </a:lnTo>
                  <a:lnTo>
                    <a:pt x="0" y="945642"/>
                  </a:lnTo>
                  <a:close/>
                </a:path>
              </a:pathLst>
            </a:custGeom>
            <a:blipFill>
              <a:blip r:embed="rId3"/>
              <a:stretch>
                <a:fillRect l="-56918" t="0" r="-56915" b="4"/>
              </a:stretch>
            </a:blipFill>
          </p:spPr>
        </p:sp>
      </p:grpSp>
      <p:sp>
        <p:nvSpPr>
          <p:cNvPr name="TextBox 10" id="10"/>
          <p:cNvSpPr txBox="true"/>
          <p:nvPr/>
        </p:nvSpPr>
        <p:spPr>
          <a:xfrm rot="-5400000">
            <a:off x="-666742" y="7021512"/>
            <a:ext cx="3970003" cy="358775"/>
          </a:xfrm>
          <a:prstGeom prst="rect">
            <a:avLst/>
          </a:prstGeom>
        </p:spPr>
        <p:txBody>
          <a:bodyPr anchor="t" rtlCol="false" tIns="0" lIns="0" bIns="0" rIns="0">
            <a:spAutoFit/>
          </a:bodyPr>
          <a:lstStyle/>
          <a:p>
            <a:pPr algn="ctr">
              <a:lnSpc>
                <a:spcPts val="2799"/>
              </a:lnSpc>
              <a:spcBef>
                <a:spcPct val="0"/>
              </a:spcBef>
            </a:pPr>
            <a:r>
              <a:rPr lang="en-US" b="true" sz="1999">
                <a:solidFill>
                  <a:srgbClr val="02509D"/>
                </a:solidFill>
                <a:latin typeface="Poppins Medium"/>
                <a:ea typeface="Poppins Medium"/>
                <a:cs typeface="Poppins Medium"/>
                <a:sym typeface="Poppins Medium"/>
              </a:rPr>
              <a:t>www.ichbestimmeselbst.de</a:t>
            </a:r>
          </a:p>
        </p:txBody>
      </p:sp>
      <p:sp>
        <p:nvSpPr>
          <p:cNvPr name="Freeform 11" id="11"/>
          <p:cNvSpPr/>
          <p:nvPr/>
        </p:nvSpPr>
        <p:spPr>
          <a:xfrm flipH="false" flipV="false" rot="0">
            <a:off x="13435774" y="5295900"/>
            <a:ext cx="3975926" cy="4114800"/>
          </a:xfrm>
          <a:custGeom>
            <a:avLst/>
            <a:gdLst/>
            <a:ahLst/>
            <a:cxnLst/>
            <a:rect r="r" b="b" t="t" l="l"/>
            <a:pathLst>
              <a:path h="4114800" w="3975926">
                <a:moveTo>
                  <a:pt x="0" y="0"/>
                </a:moveTo>
                <a:lnTo>
                  <a:pt x="3975926" y="0"/>
                </a:lnTo>
                <a:lnTo>
                  <a:pt x="397592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2687562" y="4373580"/>
            <a:ext cx="8797304" cy="842319"/>
          </a:xfrm>
          <a:prstGeom prst="rect">
            <a:avLst/>
          </a:prstGeom>
        </p:spPr>
        <p:txBody>
          <a:bodyPr anchor="t" rtlCol="false" tIns="0" lIns="0" bIns="0" rIns="0">
            <a:spAutoFit/>
          </a:bodyPr>
          <a:lstStyle/>
          <a:p>
            <a:pPr algn="just">
              <a:lnSpc>
                <a:spcPts val="6132"/>
              </a:lnSpc>
            </a:pPr>
            <a:r>
              <a:rPr lang="en-US" b="true" sz="5575">
                <a:solidFill>
                  <a:srgbClr val="02509D"/>
                </a:solidFill>
                <a:latin typeface="Poppins Bold"/>
                <a:ea typeface="Poppins Bold"/>
                <a:cs typeface="Poppins Bold"/>
                <a:sym typeface="Poppins Bold"/>
              </a:rPr>
              <a:t>PATIENTEN·VERFÜGUNG </a:t>
            </a:r>
          </a:p>
        </p:txBody>
      </p:sp>
      <p:sp>
        <p:nvSpPr>
          <p:cNvPr name="TextBox 13" id="13"/>
          <p:cNvSpPr txBox="true"/>
          <p:nvPr/>
        </p:nvSpPr>
        <p:spPr>
          <a:xfrm rot="0">
            <a:off x="2687562" y="5191125"/>
            <a:ext cx="13593211" cy="1689735"/>
          </a:xfrm>
          <a:prstGeom prst="rect">
            <a:avLst/>
          </a:prstGeom>
        </p:spPr>
        <p:txBody>
          <a:bodyPr anchor="t" rtlCol="false" tIns="0" lIns="0" bIns="0" rIns="0">
            <a:spAutoFit/>
          </a:bodyPr>
          <a:lstStyle/>
          <a:p>
            <a:pPr algn="just">
              <a:lnSpc>
                <a:spcPts val="5040"/>
              </a:lnSpc>
            </a:pPr>
            <a:r>
              <a:rPr lang="en-US" sz="3600" b="true">
                <a:solidFill>
                  <a:srgbClr val="F39205"/>
                </a:solidFill>
                <a:latin typeface="Poppins Medium"/>
                <a:ea typeface="Poppins Medium"/>
                <a:cs typeface="Poppins Medium"/>
                <a:sym typeface="Poppins Medium"/>
              </a:rPr>
              <a:t>in einfacher Sprache</a:t>
            </a:r>
          </a:p>
          <a:p>
            <a:pPr algn="just">
              <a:lnSpc>
                <a:spcPts val="3220"/>
              </a:lnSpc>
            </a:pPr>
          </a:p>
          <a:p>
            <a:pPr algn="just">
              <a:lnSpc>
                <a:spcPts val="5040"/>
              </a:lnSpc>
            </a:pPr>
            <a:r>
              <a:rPr lang="en-US" b="true" sz="3600">
                <a:solidFill>
                  <a:srgbClr val="02509D"/>
                </a:solidFill>
                <a:latin typeface="Poppins Medium"/>
                <a:ea typeface="Poppins Medium"/>
                <a:cs typeface="Poppins Medium"/>
                <a:sym typeface="Poppins Medium"/>
              </a:rPr>
              <a:t>W</a:t>
            </a:r>
            <a:r>
              <a:rPr lang="en-US" b="true" sz="3600">
                <a:solidFill>
                  <a:srgbClr val="02509D"/>
                </a:solidFill>
                <a:latin typeface="Poppins Medium"/>
                <a:ea typeface="Poppins Medium"/>
                <a:cs typeface="Poppins Medium"/>
                <a:sym typeface="Poppins Medium"/>
              </a:rPr>
              <a:t>as kann ich entscheiden?</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500955" y="9012429"/>
            <a:ext cx="2758345" cy="245871"/>
            <a:chOff x="0" y="0"/>
            <a:chExt cx="726478" cy="64756"/>
          </a:xfrm>
        </p:grpSpPr>
        <p:sp>
          <p:nvSpPr>
            <p:cNvPr name="Freeform 3" id="3"/>
            <p:cNvSpPr/>
            <p:nvPr/>
          </p:nvSpPr>
          <p:spPr>
            <a:xfrm flipH="false" flipV="false" rot="0">
              <a:off x="0" y="0"/>
              <a:ext cx="726478" cy="64756"/>
            </a:xfrm>
            <a:custGeom>
              <a:avLst/>
              <a:gdLst/>
              <a:ahLst/>
              <a:cxnLst/>
              <a:rect r="r" b="b" t="t" l="l"/>
              <a:pathLst>
                <a:path h="64756" w="726478">
                  <a:moveTo>
                    <a:pt x="0" y="0"/>
                  </a:moveTo>
                  <a:lnTo>
                    <a:pt x="726478" y="0"/>
                  </a:lnTo>
                  <a:lnTo>
                    <a:pt x="726478" y="64756"/>
                  </a:lnTo>
                  <a:lnTo>
                    <a:pt x="0" y="64756"/>
                  </a:lnTo>
                  <a:close/>
                </a:path>
              </a:pathLst>
            </a:custGeom>
            <a:solidFill>
              <a:srgbClr val="F39200"/>
            </a:solidFill>
          </p:spPr>
        </p:sp>
        <p:sp>
          <p:nvSpPr>
            <p:cNvPr name="TextBox 4" id="4"/>
            <p:cNvSpPr txBox="true"/>
            <p:nvPr/>
          </p:nvSpPr>
          <p:spPr>
            <a:xfrm>
              <a:off x="0" y="-57150"/>
              <a:ext cx="726478" cy="121906"/>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028700" y="1574847"/>
            <a:ext cx="1856645" cy="68071"/>
            <a:chOff x="0" y="0"/>
            <a:chExt cx="488993" cy="17928"/>
          </a:xfrm>
        </p:grpSpPr>
        <p:sp>
          <p:nvSpPr>
            <p:cNvPr name="Freeform 6" id="6"/>
            <p:cNvSpPr/>
            <p:nvPr/>
          </p:nvSpPr>
          <p:spPr>
            <a:xfrm flipH="false" flipV="false" rot="0">
              <a:off x="0" y="0"/>
              <a:ext cx="488993" cy="17928"/>
            </a:xfrm>
            <a:custGeom>
              <a:avLst/>
              <a:gdLst/>
              <a:ahLst/>
              <a:cxnLst/>
              <a:rect r="r" b="b" t="t" l="l"/>
              <a:pathLst>
                <a:path h="17928" w="488993">
                  <a:moveTo>
                    <a:pt x="0" y="0"/>
                  </a:moveTo>
                  <a:lnTo>
                    <a:pt x="488993" y="0"/>
                  </a:lnTo>
                  <a:lnTo>
                    <a:pt x="488993" y="17928"/>
                  </a:lnTo>
                  <a:lnTo>
                    <a:pt x="0" y="17928"/>
                  </a:lnTo>
                  <a:close/>
                </a:path>
              </a:pathLst>
            </a:custGeom>
            <a:solidFill>
              <a:srgbClr val="F39200"/>
            </a:solidFill>
          </p:spPr>
        </p:sp>
        <p:sp>
          <p:nvSpPr>
            <p:cNvPr name="TextBox 7" id="7"/>
            <p:cNvSpPr txBox="true"/>
            <p:nvPr/>
          </p:nvSpPr>
          <p:spPr>
            <a:xfrm>
              <a:off x="0" y="-57150"/>
              <a:ext cx="488993" cy="75078"/>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5951885" y="7660005"/>
            <a:ext cx="1307415" cy="1089513"/>
            <a:chOff x="0" y="0"/>
            <a:chExt cx="1134716" cy="945597"/>
          </a:xfrm>
        </p:grpSpPr>
        <p:sp>
          <p:nvSpPr>
            <p:cNvPr name="Freeform 9" id="9"/>
            <p:cNvSpPr/>
            <p:nvPr/>
          </p:nvSpPr>
          <p:spPr>
            <a:xfrm flipH="false" flipV="false" rot="0">
              <a:off x="0" y="0"/>
              <a:ext cx="1134745" cy="945642"/>
            </a:xfrm>
            <a:custGeom>
              <a:avLst/>
              <a:gdLst/>
              <a:ahLst/>
              <a:cxnLst/>
              <a:rect r="r" b="b" t="t" l="l"/>
              <a:pathLst>
                <a:path h="945642" w="1134745">
                  <a:moveTo>
                    <a:pt x="0" y="0"/>
                  </a:moveTo>
                  <a:lnTo>
                    <a:pt x="1134745" y="0"/>
                  </a:lnTo>
                  <a:lnTo>
                    <a:pt x="1134745" y="945642"/>
                  </a:lnTo>
                  <a:lnTo>
                    <a:pt x="0" y="945642"/>
                  </a:lnTo>
                  <a:close/>
                </a:path>
              </a:pathLst>
            </a:custGeom>
            <a:blipFill>
              <a:blip r:embed="rId3"/>
              <a:stretch>
                <a:fillRect l="-56918" t="0" r="-56915" b="4"/>
              </a:stretch>
            </a:blipFill>
          </p:spPr>
        </p:sp>
      </p:grpSp>
      <p:sp>
        <p:nvSpPr>
          <p:cNvPr name="Freeform 10" id="10"/>
          <p:cNvSpPr/>
          <p:nvPr/>
        </p:nvSpPr>
        <p:spPr>
          <a:xfrm flipH="false" flipV="false" rot="0">
            <a:off x="10872377" y="2021168"/>
            <a:ext cx="7415623" cy="4940659"/>
          </a:xfrm>
          <a:custGeom>
            <a:avLst/>
            <a:gdLst/>
            <a:ahLst/>
            <a:cxnLst/>
            <a:rect r="r" b="b" t="t" l="l"/>
            <a:pathLst>
              <a:path h="4940659" w="7415623">
                <a:moveTo>
                  <a:pt x="0" y="0"/>
                </a:moveTo>
                <a:lnTo>
                  <a:pt x="7415623" y="0"/>
                </a:lnTo>
                <a:lnTo>
                  <a:pt x="7415623" y="4940658"/>
                </a:lnTo>
                <a:lnTo>
                  <a:pt x="0" y="4940658"/>
                </a:lnTo>
                <a:lnTo>
                  <a:pt x="0" y="0"/>
                </a:lnTo>
                <a:close/>
              </a:path>
            </a:pathLst>
          </a:custGeom>
          <a:blipFill>
            <a:blip r:embed="rId4"/>
            <a:stretch>
              <a:fillRect l="0" t="0" r="0" b="0"/>
            </a:stretch>
          </a:blipFill>
        </p:spPr>
      </p:sp>
      <p:sp>
        <p:nvSpPr>
          <p:cNvPr name="TextBox 11" id="11"/>
          <p:cNvSpPr txBox="true"/>
          <p:nvPr/>
        </p:nvSpPr>
        <p:spPr>
          <a:xfrm rot="0">
            <a:off x="1028700" y="849296"/>
            <a:ext cx="9973554" cy="743552"/>
          </a:xfrm>
          <a:prstGeom prst="rect">
            <a:avLst/>
          </a:prstGeom>
        </p:spPr>
        <p:txBody>
          <a:bodyPr anchor="t" rtlCol="false" tIns="0" lIns="0" bIns="0" rIns="0">
            <a:spAutoFit/>
          </a:bodyPr>
          <a:lstStyle/>
          <a:p>
            <a:pPr algn="l">
              <a:lnSpc>
                <a:spcPts val="5169"/>
              </a:lnSpc>
            </a:pPr>
            <a:r>
              <a:rPr lang="en-US" sz="5499" b="true">
                <a:solidFill>
                  <a:srgbClr val="F39200"/>
                </a:solidFill>
                <a:latin typeface="Poppins Ultra-Bold"/>
                <a:ea typeface="Poppins Ultra-Bold"/>
                <a:cs typeface="Poppins Ultra-Bold"/>
                <a:sym typeface="Poppins Ultra-Bold"/>
              </a:rPr>
              <a:t>Linderung</a:t>
            </a:r>
          </a:p>
        </p:txBody>
      </p:sp>
      <p:sp>
        <p:nvSpPr>
          <p:cNvPr name="TextBox 12" id="12"/>
          <p:cNvSpPr txBox="true"/>
          <p:nvPr/>
        </p:nvSpPr>
        <p:spPr>
          <a:xfrm rot="0">
            <a:off x="1104010" y="1935443"/>
            <a:ext cx="7370779" cy="845709"/>
          </a:xfrm>
          <a:prstGeom prst="rect">
            <a:avLst/>
          </a:prstGeom>
        </p:spPr>
        <p:txBody>
          <a:bodyPr anchor="t" rtlCol="false" tIns="0" lIns="0" bIns="0" rIns="0">
            <a:spAutoFit/>
          </a:bodyPr>
          <a:lstStyle/>
          <a:p>
            <a:pPr algn="l">
              <a:lnSpc>
                <a:spcPts val="3822"/>
              </a:lnSpc>
            </a:pPr>
            <a:r>
              <a:rPr lang="en-US" sz="2730" b="true">
                <a:solidFill>
                  <a:srgbClr val="02509D"/>
                </a:solidFill>
                <a:latin typeface="Poppins Bold"/>
                <a:ea typeface="Poppins Bold"/>
                <a:cs typeface="Poppins Bold"/>
                <a:sym typeface="Poppins Bold"/>
              </a:rPr>
              <a:t>Du kannst wählen</a:t>
            </a:r>
          </a:p>
          <a:p>
            <a:pPr algn="l">
              <a:lnSpc>
                <a:spcPts val="2702"/>
              </a:lnSpc>
            </a:pPr>
          </a:p>
        </p:txBody>
      </p:sp>
      <p:sp>
        <p:nvSpPr>
          <p:cNvPr name="TextBox 13" id="13"/>
          <p:cNvSpPr txBox="true"/>
          <p:nvPr/>
        </p:nvSpPr>
        <p:spPr>
          <a:xfrm rot="-5400000">
            <a:off x="16418598" y="8770420"/>
            <a:ext cx="2428475" cy="207645"/>
          </a:xfrm>
          <a:prstGeom prst="rect">
            <a:avLst/>
          </a:prstGeom>
        </p:spPr>
        <p:txBody>
          <a:bodyPr anchor="t" rtlCol="false" tIns="0" lIns="0" bIns="0" rIns="0">
            <a:spAutoFit/>
          </a:bodyPr>
          <a:lstStyle/>
          <a:p>
            <a:pPr algn="ctr">
              <a:lnSpc>
                <a:spcPts val="1680"/>
              </a:lnSpc>
              <a:spcBef>
                <a:spcPct val="0"/>
              </a:spcBef>
            </a:pPr>
            <a:r>
              <a:rPr lang="en-US" b="true" sz="1200">
                <a:solidFill>
                  <a:srgbClr val="02509D"/>
                </a:solidFill>
                <a:latin typeface="Poppins Medium"/>
                <a:ea typeface="Poppins Medium"/>
                <a:cs typeface="Poppins Medium"/>
                <a:sym typeface="Poppins Medium"/>
              </a:rPr>
              <a:t>www.ichbestimmeselbst.de</a:t>
            </a:r>
          </a:p>
        </p:txBody>
      </p:sp>
      <p:sp>
        <p:nvSpPr>
          <p:cNvPr name="TextBox 14" id="14"/>
          <p:cNvSpPr txBox="true"/>
          <p:nvPr/>
        </p:nvSpPr>
        <p:spPr>
          <a:xfrm rot="0">
            <a:off x="1104010" y="3371702"/>
            <a:ext cx="7636920" cy="3553827"/>
          </a:xfrm>
          <a:prstGeom prst="rect">
            <a:avLst/>
          </a:prstGeom>
        </p:spPr>
        <p:txBody>
          <a:bodyPr anchor="t" rtlCol="false" tIns="0" lIns="0" bIns="0" rIns="0">
            <a:spAutoFit/>
          </a:bodyPr>
          <a:lstStyle/>
          <a:p>
            <a:pPr algn="l" marL="719057" indent="-359529" lvl="1">
              <a:lnSpc>
                <a:spcPts val="4662"/>
              </a:lnSpc>
              <a:buFont typeface="Arial"/>
              <a:buChar char="•"/>
            </a:pPr>
            <a:r>
              <a:rPr lang="en-US" b="true" sz="3330">
                <a:solidFill>
                  <a:srgbClr val="02509D"/>
                </a:solidFill>
                <a:latin typeface="Poppins Medium"/>
                <a:ea typeface="Poppins Medium"/>
                <a:cs typeface="Poppins Medium"/>
                <a:sym typeface="Poppins Medium"/>
              </a:rPr>
              <a:t>Mund·pflege</a:t>
            </a:r>
          </a:p>
          <a:p>
            <a:pPr algn="l" marL="719057" indent="-359529" lvl="1">
              <a:lnSpc>
                <a:spcPts val="4662"/>
              </a:lnSpc>
              <a:buFont typeface="Arial"/>
              <a:buChar char="•"/>
            </a:pPr>
            <a:r>
              <a:rPr lang="en-US" b="true" sz="3330">
                <a:solidFill>
                  <a:srgbClr val="02509D"/>
                </a:solidFill>
                <a:latin typeface="Poppins Medium"/>
                <a:ea typeface="Poppins Medium"/>
                <a:cs typeface="Poppins Medium"/>
                <a:sym typeface="Poppins Medium"/>
              </a:rPr>
              <a:t>Medikamente gegen Schmerzen</a:t>
            </a:r>
          </a:p>
          <a:p>
            <a:pPr algn="l" marL="719057" indent="-359529" lvl="1">
              <a:lnSpc>
                <a:spcPts val="4662"/>
              </a:lnSpc>
              <a:buFont typeface="Arial"/>
              <a:buChar char="•"/>
            </a:pPr>
            <a:r>
              <a:rPr lang="en-US" b="true" sz="3330">
                <a:solidFill>
                  <a:srgbClr val="02509D"/>
                </a:solidFill>
                <a:latin typeface="Poppins Medium"/>
                <a:ea typeface="Poppins Medium"/>
                <a:cs typeface="Poppins Medium"/>
                <a:sym typeface="Poppins Medium"/>
              </a:rPr>
              <a:t>Medikamente gegen Angst</a:t>
            </a:r>
          </a:p>
          <a:p>
            <a:pPr algn="l" marL="719057" indent="-359529" lvl="1">
              <a:lnSpc>
                <a:spcPts val="4662"/>
              </a:lnSpc>
              <a:buFont typeface="Arial"/>
              <a:buChar char="•"/>
            </a:pPr>
            <a:r>
              <a:rPr lang="en-US" b="true" sz="3330">
                <a:solidFill>
                  <a:srgbClr val="02509D"/>
                </a:solidFill>
                <a:latin typeface="Poppins Medium"/>
                <a:ea typeface="Poppins Medium"/>
                <a:cs typeface="Poppins Medium"/>
                <a:sym typeface="Poppins Medium"/>
              </a:rPr>
              <a:t>Medikamente gegen Unruhe</a:t>
            </a:r>
          </a:p>
          <a:p>
            <a:pPr algn="l" marL="719057" indent="-359529" lvl="1">
              <a:lnSpc>
                <a:spcPts val="4662"/>
              </a:lnSpc>
              <a:buFont typeface="Arial"/>
              <a:buChar char="•"/>
            </a:pPr>
            <a:r>
              <a:rPr lang="en-US" b="true" sz="3330">
                <a:solidFill>
                  <a:srgbClr val="02509D"/>
                </a:solidFill>
                <a:latin typeface="Poppins Medium"/>
                <a:ea typeface="Poppins Medium"/>
                <a:cs typeface="Poppins Medium"/>
                <a:sym typeface="Poppins Medium"/>
              </a:rPr>
              <a:t>Medikamente gegen Atem·not</a:t>
            </a:r>
          </a:p>
          <a:p>
            <a:pPr algn="l" marL="719057" indent="-359529" lvl="1">
              <a:lnSpc>
                <a:spcPts val="4662"/>
              </a:lnSpc>
              <a:buFont typeface="Arial"/>
              <a:buChar char="•"/>
            </a:pPr>
            <a:r>
              <a:rPr lang="en-US" b="true" sz="3330">
                <a:solidFill>
                  <a:srgbClr val="02509D"/>
                </a:solidFill>
                <a:latin typeface="Poppins Medium"/>
                <a:ea typeface="Poppins Medium"/>
                <a:cs typeface="Poppins Medium"/>
                <a:sym typeface="Poppins Medium"/>
              </a:rPr>
              <a:t>Medikamente gegen Übelkeit</a:t>
            </a:r>
          </a:p>
        </p:txBody>
      </p:sp>
      <p:sp>
        <p:nvSpPr>
          <p:cNvPr name="TextBox 15" id="15"/>
          <p:cNvSpPr txBox="true"/>
          <p:nvPr/>
        </p:nvSpPr>
        <p:spPr>
          <a:xfrm rot="0">
            <a:off x="1104010" y="8142430"/>
            <a:ext cx="10861973" cy="1128452"/>
          </a:xfrm>
          <a:prstGeom prst="rect">
            <a:avLst/>
          </a:prstGeom>
        </p:spPr>
        <p:txBody>
          <a:bodyPr anchor="t" rtlCol="false" tIns="0" lIns="0" bIns="0" rIns="0">
            <a:spAutoFit/>
          </a:bodyPr>
          <a:lstStyle/>
          <a:p>
            <a:pPr algn="l">
              <a:lnSpc>
                <a:spcPts val="4479"/>
              </a:lnSpc>
              <a:spcBef>
                <a:spcPct val="0"/>
              </a:spcBef>
            </a:pPr>
            <a:r>
              <a:rPr lang="en-US" b="true" sz="3199">
                <a:solidFill>
                  <a:srgbClr val="F29400"/>
                </a:solidFill>
                <a:latin typeface="Poppins Bold"/>
                <a:ea typeface="Poppins Bold"/>
                <a:cs typeface="Poppins Bold"/>
                <a:sym typeface="Poppins Bold"/>
              </a:rPr>
              <a:t>Wichtig</a:t>
            </a:r>
          </a:p>
          <a:p>
            <a:pPr algn="l">
              <a:lnSpc>
                <a:spcPts val="4479"/>
              </a:lnSpc>
              <a:spcBef>
                <a:spcPct val="0"/>
              </a:spcBef>
            </a:pPr>
            <a:r>
              <a:rPr lang="en-US" b="true" sz="3199">
                <a:solidFill>
                  <a:srgbClr val="F29400"/>
                </a:solidFill>
                <a:latin typeface="Poppins Bold"/>
                <a:ea typeface="Poppins Bold"/>
                <a:cs typeface="Poppins Bold"/>
                <a:sym typeface="Poppins Bold"/>
              </a:rPr>
              <a:t>Manche Medikamente können das Leben verkürzen.</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0790" y="0"/>
            <a:ext cx="212090" cy="5143500"/>
            <a:chOff x="0" y="0"/>
            <a:chExt cx="55859" cy="1354667"/>
          </a:xfrm>
        </p:grpSpPr>
        <p:sp>
          <p:nvSpPr>
            <p:cNvPr name="Freeform 3" id="3"/>
            <p:cNvSpPr/>
            <p:nvPr/>
          </p:nvSpPr>
          <p:spPr>
            <a:xfrm flipH="false" flipV="false" rot="0">
              <a:off x="0" y="0"/>
              <a:ext cx="55859" cy="1354667"/>
            </a:xfrm>
            <a:custGeom>
              <a:avLst/>
              <a:gdLst/>
              <a:ahLst/>
              <a:cxnLst/>
              <a:rect r="r" b="b" t="t" l="l"/>
              <a:pathLst>
                <a:path h="1354667" w="55859">
                  <a:moveTo>
                    <a:pt x="0" y="0"/>
                  </a:moveTo>
                  <a:lnTo>
                    <a:pt x="55859" y="0"/>
                  </a:lnTo>
                  <a:lnTo>
                    <a:pt x="55859" y="1354667"/>
                  </a:lnTo>
                  <a:lnTo>
                    <a:pt x="0" y="1354667"/>
                  </a:lnTo>
                  <a:close/>
                </a:path>
              </a:pathLst>
            </a:custGeom>
            <a:solidFill>
              <a:srgbClr val="F39200"/>
            </a:solidFill>
          </p:spPr>
        </p:sp>
        <p:sp>
          <p:nvSpPr>
            <p:cNvPr name="TextBox 4" id="4"/>
            <p:cNvSpPr txBox="true"/>
            <p:nvPr/>
          </p:nvSpPr>
          <p:spPr>
            <a:xfrm>
              <a:off x="0" y="-57150"/>
              <a:ext cx="55859" cy="1411817"/>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4500955" y="1866623"/>
            <a:ext cx="2758345" cy="245871"/>
            <a:chOff x="0" y="0"/>
            <a:chExt cx="726478" cy="64756"/>
          </a:xfrm>
        </p:grpSpPr>
        <p:sp>
          <p:nvSpPr>
            <p:cNvPr name="Freeform 6" id="6"/>
            <p:cNvSpPr/>
            <p:nvPr/>
          </p:nvSpPr>
          <p:spPr>
            <a:xfrm flipH="false" flipV="false" rot="0">
              <a:off x="0" y="0"/>
              <a:ext cx="726478" cy="64756"/>
            </a:xfrm>
            <a:custGeom>
              <a:avLst/>
              <a:gdLst/>
              <a:ahLst/>
              <a:cxnLst/>
              <a:rect r="r" b="b" t="t" l="l"/>
              <a:pathLst>
                <a:path h="64756" w="726478">
                  <a:moveTo>
                    <a:pt x="0" y="0"/>
                  </a:moveTo>
                  <a:lnTo>
                    <a:pt x="726478" y="0"/>
                  </a:lnTo>
                  <a:lnTo>
                    <a:pt x="726478" y="64756"/>
                  </a:lnTo>
                  <a:lnTo>
                    <a:pt x="0" y="64756"/>
                  </a:lnTo>
                  <a:close/>
                </a:path>
              </a:pathLst>
            </a:custGeom>
            <a:solidFill>
              <a:srgbClr val="F39200"/>
            </a:solidFill>
          </p:spPr>
        </p:sp>
        <p:sp>
          <p:nvSpPr>
            <p:cNvPr name="TextBox 7" id="7"/>
            <p:cNvSpPr txBox="true"/>
            <p:nvPr/>
          </p:nvSpPr>
          <p:spPr>
            <a:xfrm>
              <a:off x="0" y="-57150"/>
              <a:ext cx="726478" cy="121906"/>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5951885" y="483943"/>
            <a:ext cx="1307415" cy="1089513"/>
            <a:chOff x="0" y="0"/>
            <a:chExt cx="1134716" cy="945597"/>
          </a:xfrm>
        </p:grpSpPr>
        <p:sp>
          <p:nvSpPr>
            <p:cNvPr name="Freeform 9" id="9"/>
            <p:cNvSpPr/>
            <p:nvPr/>
          </p:nvSpPr>
          <p:spPr>
            <a:xfrm flipH="false" flipV="false" rot="0">
              <a:off x="0" y="0"/>
              <a:ext cx="1134745" cy="945642"/>
            </a:xfrm>
            <a:custGeom>
              <a:avLst/>
              <a:gdLst/>
              <a:ahLst/>
              <a:cxnLst/>
              <a:rect r="r" b="b" t="t" l="l"/>
              <a:pathLst>
                <a:path h="945642" w="1134745">
                  <a:moveTo>
                    <a:pt x="0" y="0"/>
                  </a:moveTo>
                  <a:lnTo>
                    <a:pt x="1134745" y="0"/>
                  </a:lnTo>
                  <a:lnTo>
                    <a:pt x="1134745" y="945642"/>
                  </a:lnTo>
                  <a:lnTo>
                    <a:pt x="0" y="945642"/>
                  </a:lnTo>
                  <a:close/>
                </a:path>
              </a:pathLst>
            </a:custGeom>
            <a:blipFill>
              <a:blip r:embed="rId3"/>
              <a:stretch>
                <a:fillRect l="-56918" t="0" r="-56915" b="4"/>
              </a:stretch>
            </a:blipFill>
          </p:spPr>
        </p:sp>
      </p:grpSp>
      <p:sp>
        <p:nvSpPr>
          <p:cNvPr name="Freeform 10" id="10"/>
          <p:cNvSpPr/>
          <p:nvPr/>
        </p:nvSpPr>
        <p:spPr>
          <a:xfrm flipH="false" flipV="false" rot="0">
            <a:off x="11248220" y="4813571"/>
            <a:ext cx="7039780" cy="5473429"/>
          </a:xfrm>
          <a:custGeom>
            <a:avLst/>
            <a:gdLst/>
            <a:ahLst/>
            <a:cxnLst/>
            <a:rect r="r" b="b" t="t" l="l"/>
            <a:pathLst>
              <a:path h="5473429" w="7039780">
                <a:moveTo>
                  <a:pt x="0" y="0"/>
                </a:moveTo>
                <a:lnTo>
                  <a:pt x="7039780" y="0"/>
                </a:lnTo>
                <a:lnTo>
                  <a:pt x="7039780" y="5473429"/>
                </a:lnTo>
                <a:lnTo>
                  <a:pt x="0" y="5473429"/>
                </a:lnTo>
                <a:lnTo>
                  <a:pt x="0" y="0"/>
                </a:lnTo>
                <a:close/>
              </a:path>
            </a:pathLst>
          </a:custGeom>
          <a:blipFill>
            <a:blip r:embed="rId4"/>
            <a:stretch>
              <a:fillRect l="-8348" t="0" r="-8348" b="0"/>
            </a:stretch>
          </a:blipFill>
        </p:spPr>
      </p:sp>
      <p:sp>
        <p:nvSpPr>
          <p:cNvPr name="TextBox 11" id="11"/>
          <p:cNvSpPr txBox="true"/>
          <p:nvPr/>
        </p:nvSpPr>
        <p:spPr>
          <a:xfrm rot="0">
            <a:off x="2537102" y="4031609"/>
            <a:ext cx="8368225" cy="3761921"/>
          </a:xfrm>
          <a:prstGeom prst="rect">
            <a:avLst/>
          </a:prstGeom>
        </p:spPr>
        <p:txBody>
          <a:bodyPr anchor="t" rtlCol="false" tIns="0" lIns="0" bIns="0" rIns="0">
            <a:spAutoFit/>
          </a:bodyPr>
          <a:lstStyle/>
          <a:p>
            <a:pPr algn="l" marL="784418" indent="-392209" lvl="1">
              <a:lnSpc>
                <a:spcPts val="5086"/>
              </a:lnSpc>
              <a:buFont typeface="Arial"/>
              <a:buChar char="•"/>
            </a:pPr>
            <a:r>
              <a:rPr lang="en-US" sz="3633">
                <a:solidFill>
                  <a:srgbClr val="02509D"/>
                </a:solidFill>
                <a:latin typeface="Poppins"/>
                <a:ea typeface="Poppins"/>
                <a:cs typeface="Poppins"/>
                <a:sym typeface="Poppins"/>
              </a:rPr>
              <a:t>Eine Maschine hilft beim Atm</a:t>
            </a:r>
            <a:r>
              <a:rPr lang="en-US" sz="3633">
                <a:solidFill>
                  <a:srgbClr val="02509D"/>
                </a:solidFill>
                <a:latin typeface="Poppins"/>
                <a:ea typeface="Poppins"/>
                <a:cs typeface="Poppins"/>
                <a:sym typeface="Poppins"/>
              </a:rPr>
              <a:t>en</a:t>
            </a:r>
          </a:p>
          <a:p>
            <a:pPr algn="l" marL="784418" indent="-392209" lvl="1">
              <a:lnSpc>
                <a:spcPts val="5086"/>
              </a:lnSpc>
              <a:buFont typeface="Arial"/>
              <a:buChar char="•"/>
            </a:pPr>
            <a:r>
              <a:rPr lang="en-US" sz="3633">
                <a:solidFill>
                  <a:srgbClr val="02509D"/>
                </a:solidFill>
                <a:latin typeface="Poppins"/>
                <a:ea typeface="Poppins"/>
                <a:cs typeface="Poppins"/>
                <a:sym typeface="Poppins"/>
              </a:rPr>
              <a:t>E</a:t>
            </a:r>
            <a:r>
              <a:rPr lang="en-US" sz="3633">
                <a:solidFill>
                  <a:srgbClr val="02509D"/>
                </a:solidFill>
                <a:latin typeface="Poppins"/>
                <a:ea typeface="Poppins"/>
                <a:cs typeface="Poppins"/>
                <a:sym typeface="Poppins"/>
              </a:rPr>
              <a:t>in Schlauch kommt in die Luft·röhre</a:t>
            </a:r>
          </a:p>
          <a:p>
            <a:pPr algn="l" marL="784418" indent="-392209" lvl="1">
              <a:lnSpc>
                <a:spcPts val="5086"/>
              </a:lnSpc>
              <a:buFont typeface="Arial"/>
              <a:buChar char="•"/>
            </a:pPr>
            <a:r>
              <a:rPr lang="en-US" sz="3633">
                <a:solidFill>
                  <a:srgbClr val="02509D"/>
                </a:solidFill>
                <a:latin typeface="Poppins"/>
                <a:ea typeface="Poppins"/>
                <a:cs typeface="Poppins"/>
                <a:sym typeface="Poppins"/>
              </a:rPr>
              <a:t>Die</a:t>
            </a:r>
            <a:r>
              <a:rPr lang="en-US" sz="3633">
                <a:solidFill>
                  <a:srgbClr val="02509D"/>
                </a:solidFill>
                <a:latin typeface="Poppins"/>
                <a:ea typeface="Poppins"/>
                <a:cs typeface="Poppins"/>
                <a:sym typeface="Poppins"/>
              </a:rPr>
              <a:t> Maschin</a:t>
            </a:r>
            <a:r>
              <a:rPr lang="en-US" sz="3633">
                <a:solidFill>
                  <a:srgbClr val="02509D"/>
                </a:solidFill>
                <a:latin typeface="Poppins"/>
                <a:ea typeface="Poppins"/>
                <a:cs typeface="Poppins"/>
                <a:sym typeface="Poppins"/>
              </a:rPr>
              <a:t>e macht nicht gesund</a:t>
            </a:r>
          </a:p>
          <a:p>
            <a:pPr algn="l">
              <a:lnSpc>
                <a:spcPts val="4434"/>
              </a:lnSpc>
            </a:pPr>
          </a:p>
        </p:txBody>
      </p:sp>
      <p:sp>
        <p:nvSpPr>
          <p:cNvPr name="TextBox 12" id="12"/>
          <p:cNvSpPr txBox="true"/>
          <p:nvPr/>
        </p:nvSpPr>
        <p:spPr>
          <a:xfrm rot="0">
            <a:off x="2535162" y="857250"/>
            <a:ext cx="13802481" cy="728933"/>
          </a:xfrm>
          <a:prstGeom prst="rect">
            <a:avLst/>
          </a:prstGeom>
        </p:spPr>
        <p:txBody>
          <a:bodyPr anchor="t" rtlCol="false" tIns="0" lIns="0" bIns="0" rIns="0">
            <a:spAutoFit/>
          </a:bodyPr>
          <a:lstStyle/>
          <a:p>
            <a:pPr algn="l">
              <a:lnSpc>
                <a:spcPts val="5390"/>
              </a:lnSpc>
            </a:pPr>
            <a:r>
              <a:rPr lang="en-US" b="true" sz="4900">
                <a:solidFill>
                  <a:srgbClr val="02509D"/>
                </a:solidFill>
                <a:latin typeface="Poppins Ultra-Bold"/>
                <a:ea typeface="Poppins Ultra-Bold"/>
                <a:cs typeface="Poppins Ultra-Bold"/>
                <a:sym typeface="Poppins Ultra-Bold"/>
              </a:rPr>
              <a:t>BE·ATMUNG</a:t>
            </a:r>
          </a:p>
        </p:txBody>
      </p:sp>
      <p:sp>
        <p:nvSpPr>
          <p:cNvPr name="TextBox 13" id="13"/>
          <p:cNvSpPr txBox="true"/>
          <p:nvPr/>
        </p:nvSpPr>
        <p:spPr>
          <a:xfrm rot="-5400000">
            <a:off x="-666742" y="7021512"/>
            <a:ext cx="3970003" cy="358775"/>
          </a:xfrm>
          <a:prstGeom prst="rect">
            <a:avLst/>
          </a:prstGeom>
        </p:spPr>
        <p:txBody>
          <a:bodyPr anchor="t" rtlCol="false" tIns="0" lIns="0" bIns="0" rIns="0">
            <a:spAutoFit/>
          </a:bodyPr>
          <a:lstStyle/>
          <a:p>
            <a:pPr algn="ctr">
              <a:lnSpc>
                <a:spcPts val="2799"/>
              </a:lnSpc>
              <a:spcBef>
                <a:spcPct val="0"/>
              </a:spcBef>
            </a:pPr>
            <a:r>
              <a:rPr lang="en-US" b="true" sz="1999">
                <a:solidFill>
                  <a:srgbClr val="02509D"/>
                </a:solidFill>
                <a:latin typeface="Poppins Medium"/>
                <a:ea typeface="Poppins Medium"/>
                <a:cs typeface="Poppins Medium"/>
                <a:sym typeface="Poppins Medium"/>
              </a:rPr>
              <a:t>www.ichbestimmeselbst.de</a:t>
            </a:r>
          </a:p>
        </p:txBody>
      </p:sp>
      <p:sp>
        <p:nvSpPr>
          <p:cNvPr name="TextBox 14" id="14"/>
          <p:cNvSpPr txBox="true"/>
          <p:nvPr/>
        </p:nvSpPr>
        <p:spPr>
          <a:xfrm rot="0">
            <a:off x="2535162" y="1970508"/>
            <a:ext cx="11965793" cy="490308"/>
          </a:xfrm>
          <a:prstGeom prst="rect">
            <a:avLst/>
          </a:prstGeom>
        </p:spPr>
        <p:txBody>
          <a:bodyPr anchor="t" rtlCol="false" tIns="0" lIns="0" bIns="0" rIns="0">
            <a:spAutoFit/>
          </a:bodyPr>
          <a:lstStyle/>
          <a:p>
            <a:pPr algn="l">
              <a:lnSpc>
                <a:spcPts val="3534"/>
              </a:lnSpc>
            </a:pPr>
            <a:r>
              <a:rPr lang="en-US" sz="3100" spc="34" b="true">
                <a:solidFill>
                  <a:srgbClr val="F39205"/>
                </a:solidFill>
                <a:latin typeface="Poppins Bold"/>
                <a:ea typeface="Poppins Bold"/>
                <a:cs typeface="Poppins Bold"/>
                <a:sym typeface="Poppins Bold"/>
              </a:rPr>
              <a:t>damit du gut Luft bekommst</a:t>
            </a:r>
          </a:p>
        </p:txBody>
      </p:sp>
      <p:sp>
        <p:nvSpPr>
          <p:cNvPr name="Freeform 15" id="15"/>
          <p:cNvSpPr/>
          <p:nvPr/>
        </p:nvSpPr>
        <p:spPr>
          <a:xfrm flipH="false" flipV="false" rot="0">
            <a:off x="6946544" y="7495513"/>
            <a:ext cx="2791487" cy="2791487"/>
          </a:xfrm>
          <a:custGeom>
            <a:avLst/>
            <a:gdLst/>
            <a:ahLst/>
            <a:cxnLst/>
            <a:rect r="r" b="b" t="t" l="l"/>
            <a:pathLst>
              <a:path h="2791487" w="2791487">
                <a:moveTo>
                  <a:pt x="0" y="0"/>
                </a:moveTo>
                <a:lnTo>
                  <a:pt x="2791487" y="0"/>
                </a:lnTo>
                <a:lnTo>
                  <a:pt x="2791487" y="2791487"/>
                </a:lnTo>
                <a:lnTo>
                  <a:pt x="0" y="279148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0790" y="0"/>
            <a:ext cx="212090" cy="5143500"/>
            <a:chOff x="0" y="0"/>
            <a:chExt cx="55859" cy="1354667"/>
          </a:xfrm>
        </p:grpSpPr>
        <p:sp>
          <p:nvSpPr>
            <p:cNvPr name="Freeform 3" id="3"/>
            <p:cNvSpPr/>
            <p:nvPr/>
          </p:nvSpPr>
          <p:spPr>
            <a:xfrm flipH="false" flipV="false" rot="0">
              <a:off x="0" y="0"/>
              <a:ext cx="55859" cy="1354667"/>
            </a:xfrm>
            <a:custGeom>
              <a:avLst/>
              <a:gdLst/>
              <a:ahLst/>
              <a:cxnLst/>
              <a:rect r="r" b="b" t="t" l="l"/>
              <a:pathLst>
                <a:path h="1354667" w="55859">
                  <a:moveTo>
                    <a:pt x="0" y="0"/>
                  </a:moveTo>
                  <a:lnTo>
                    <a:pt x="55859" y="0"/>
                  </a:lnTo>
                  <a:lnTo>
                    <a:pt x="55859" y="1354667"/>
                  </a:lnTo>
                  <a:lnTo>
                    <a:pt x="0" y="1354667"/>
                  </a:lnTo>
                  <a:close/>
                </a:path>
              </a:pathLst>
            </a:custGeom>
            <a:solidFill>
              <a:srgbClr val="F39200"/>
            </a:solidFill>
          </p:spPr>
        </p:sp>
        <p:sp>
          <p:nvSpPr>
            <p:cNvPr name="TextBox 4" id="4"/>
            <p:cNvSpPr txBox="true"/>
            <p:nvPr/>
          </p:nvSpPr>
          <p:spPr>
            <a:xfrm>
              <a:off x="0" y="-57150"/>
              <a:ext cx="55859" cy="1411817"/>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4500955" y="1866623"/>
            <a:ext cx="2758345" cy="245871"/>
            <a:chOff x="0" y="0"/>
            <a:chExt cx="726478" cy="64756"/>
          </a:xfrm>
        </p:grpSpPr>
        <p:sp>
          <p:nvSpPr>
            <p:cNvPr name="Freeform 6" id="6"/>
            <p:cNvSpPr/>
            <p:nvPr/>
          </p:nvSpPr>
          <p:spPr>
            <a:xfrm flipH="false" flipV="false" rot="0">
              <a:off x="0" y="0"/>
              <a:ext cx="726478" cy="64756"/>
            </a:xfrm>
            <a:custGeom>
              <a:avLst/>
              <a:gdLst/>
              <a:ahLst/>
              <a:cxnLst/>
              <a:rect r="r" b="b" t="t" l="l"/>
              <a:pathLst>
                <a:path h="64756" w="726478">
                  <a:moveTo>
                    <a:pt x="0" y="0"/>
                  </a:moveTo>
                  <a:lnTo>
                    <a:pt x="726478" y="0"/>
                  </a:lnTo>
                  <a:lnTo>
                    <a:pt x="726478" y="64756"/>
                  </a:lnTo>
                  <a:lnTo>
                    <a:pt x="0" y="64756"/>
                  </a:lnTo>
                  <a:close/>
                </a:path>
              </a:pathLst>
            </a:custGeom>
            <a:solidFill>
              <a:srgbClr val="F39200"/>
            </a:solidFill>
          </p:spPr>
        </p:sp>
        <p:sp>
          <p:nvSpPr>
            <p:cNvPr name="TextBox 7" id="7"/>
            <p:cNvSpPr txBox="true"/>
            <p:nvPr/>
          </p:nvSpPr>
          <p:spPr>
            <a:xfrm>
              <a:off x="0" y="-57150"/>
              <a:ext cx="726478" cy="121906"/>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5951885" y="483943"/>
            <a:ext cx="1307415" cy="1089513"/>
            <a:chOff x="0" y="0"/>
            <a:chExt cx="1134716" cy="945597"/>
          </a:xfrm>
        </p:grpSpPr>
        <p:sp>
          <p:nvSpPr>
            <p:cNvPr name="Freeform 9" id="9"/>
            <p:cNvSpPr/>
            <p:nvPr/>
          </p:nvSpPr>
          <p:spPr>
            <a:xfrm flipH="false" flipV="false" rot="0">
              <a:off x="0" y="0"/>
              <a:ext cx="1134745" cy="945642"/>
            </a:xfrm>
            <a:custGeom>
              <a:avLst/>
              <a:gdLst/>
              <a:ahLst/>
              <a:cxnLst/>
              <a:rect r="r" b="b" t="t" l="l"/>
              <a:pathLst>
                <a:path h="945642" w="1134745">
                  <a:moveTo>
                    <a:pt x="0" y="0"/>
                  </a:moveTo>
                  <a:lnTo>
                    <a:pt x="1134745" y="0"/>
                  </a:lnTo>
                  <a:lnTo>
                    <a:pt x="1134745" y="945642"/>
                  </a:lnTo>
                  <a:lnTo>
                    <a:pt x="0" y="945642"/>
                  </a:lnTo>
                  <a:close/>
                </a:path>
              </a:pathLst>
            </a:custGeom>
            <a:blipFill>
              <a:blip r:embed="rId3"/>
              <a:stretch>
                <a:fillRect l="-56918" t="0" r="-56915" b="4"/>
              </a:stretch>
            </a:blipFill>
          </p:spPr>
        </p:sp>
      </p:grpSp>
      <p:sp>
        <p:nvSpPr>
          <p:cNvPr name="Freeform 10" id="10"/>
          <p:cNvSpPr/>
          <p:nvPr/>
        </p:nvSpPr>
        <p:spPr>
          <a:xfrm flipH="false" flipV="false" rot="0">
            <a:off x="11248220" y="4813571"/>
            <a:ext cx="7039780" cy="5473429"/>
          </a:xfrm>
          <a:custGeom>
            <a:avLst/>
            <a:gdLst/>
            <a:ahLst/>
            <a:cxnLst/>
            <a:rect r="r" b="b" t="t" l="l"/>
            <a:pathLst>
              <a:path h="5473429" w="7039780">
                <a:moveTo>
                  <a:pt x="0" y="0"/>
                </a:moveTo>
                <a:lnTo>
                  <a:pt x="7039780" y="0"/>
                </a:lnTo>
                <a:lnTo>
                  <a:pt x="7039780" y="5473429"/>
                </a:lnTo>
                <a:lnTo>
                  <a:pt x="0" y="5473429"/>
                </a:lnTo>
                <a:lnTo>
                  <a:pt x="0" y="0"/>
                </a:lnTo>
                <a:close/>
              </a:path>
            </a:pathLst>
          </a:custGeom>
          <a:blipFill>
            <a:blip r:embed="rId4"/>
            <a:stretch>
              <a:fillRect l="-8348" t="0" r="-8348" b="0"/>
            </a:stretch>
          </a:blipFill>
        </p:spPr>
      </p:sp>
      <p:sp>
        <p:nvSpPr>
          <p:cNvPr name="TextBox 11" id="11"/>
          <p:cNvSpPr txBox="true"/>
          <p:nvPr/>
        </p:nvSpPr>
        <p:spPr>
          <a:xfrm rot="0">
            <a:off x="2535162" y="3534016"/>
            <a:ext cx="8368225" cy="3123719"/>
          </a:xfrm>
          <a:prstGeom prst="rect">
            <a:avLst/>
          </a:prstGeom>
        </p:spPr>
        <p:txBody>
          <a:bodyPr anchor="t" rtlCol="false" tIns="0" lIns="0" bIns="0" rIns="0">
            <a:spAutoFit/>
          </a:bodyPr>
          <a:lstStyle/>
          <a:p>
            <a:pPr algn="l">
              <a:lnSpc>
                <a:spcPts val="5086"/>
              </a:lnSpc>
            </a:pPr>
          </a:p>
          <a:p>
            <a:pPr algn="l" marL="784418" indent="-392209" lvl="1">
              <a:lnSpc>
                <a:spcPts val="5086"/>
              </a:lnSpc>
              <a:buFont typeface="Arial"/>
              <a:buChar char="•"/>
            </a:pPr>
            <a:r>
              <a:rPr lang="en-US" sz="3633">
                <a:solidFill>
                  <a:srgbClr val="02509D"/>
                </a:solidFill>
                <a:latin typeface="Poppins"/>
                <a:ea typeface="Poppins"/>
                <a:cs typeface="Poppins"/>
                <a:sym typeface="Poppins"/>
              </a:rPr>
              <a:t>Ärzt·</a:t>
            </a:r>
            <a:r>
              <a:rPr lang="en-US" sz="3633">
                <a:solidFill>
                  <a:srgbClr val="02509D"/>
                </a:solidFill>
                <a:latin typeface="Poppins"/>
                <a:ea typeface="Poppins"/>
                <a:cs typeface="Poppins"/>
                <a:sym typeface="Poppins"/>
              </a:rPr>
              <a:t>innen drücken auf den Brust·korb</a:t>
            </a:r>
          </a:p>
          <a:p>
            <a:pPr algn="l" marL="784418" indent="-392209" lvl="1">
              <a:lnSpc>
                <a:spcPts val="5086"/>
              </a:lnSpc>
              <a:buFont typeface="Arial"/>
              <a:buChar char="•"/>
            </a:pPr>
            <a:r>
              <a:rPr lang="en-US" sz="3633">
                <a:solidFill>
                  <a:srgbClr val="02509D"/>
                </a:solidFill>
                <a:latin typeface="Poppins"/>
                <a:ea typeface="Poppins"/>
                <a:cs typeface="Poppins"/>
                <a:sym typeface="Poppins"/>
              </a:rPr>
              <a:t>od</a:t>
            </a:r>
            <a:r>
              <a:rPr lang="en-US" sz="3633">
                <a:solidFill>
                  <a:srgbClr val="02509D"/>
                </a:solidFill>
                <a:latin typeface="Poppins"/>
                <a:ea typeface="Poppins"/>
                <a:cs typeface="Poppins"/>
                <a:sym typeface="Poppins"/>
              </a:rPr>
              <a:t>er</a:t>
            </a:r>
            <a:r>
              <a:rPr lang="en-US" sz="3633">
                <a:solidFill>
                  <a:srgbClr val="02509D"/>
                </a:solidFill>
                <a:latin typeface="Poppins"/>
                <a:ea typeface="Poppins"/>
                <a:cs typeface="Poppins"/>
                <a:sym typeface="Poppins"/>
              </a:rPr>
              <a:t> g</a:t>
            </a:r>
            <a:r>
              <a:rPr lang="en-US" sz="3633">
                <a:solidFill>
                  <a:srgbClr val="02509D"/>
                </a:solidFill>
                <a:latin typeface="Poppins"/>
                <a:ea typeface="Poppins"/>
                <a:cs typeface="Poppins"/>
                <a:sym typeface="Poppins"/>
              </a:rPr>
              <a:t>eben Strom·stöße</a:t>
            </a:r>
          </a:p>
          <a:p>
            <a:pPr algn="l">
              <a:lnSpc>
                <a:spcPts val="4434"/>
              </a:lnSpc>
            </a:pPr>
          </a:p>
        </p:txBody>
      </p:sp>
      <p:sp>
        <p:nvSpPr>
          <p:cNvPr name="TextBox 12" id="12"/>
          <p:cNvSpPr txBox="true"/>
          <p:nvPr/>
        </p:nvSpPr>
        <p:spPr>
          <a:xfrm rot="0">
            <a:off x="2535162" y="857250"/>
            <a:ext cx="13802481" cy="728933"/>
          </a:xfrm>
          <a:prstGeom prst="rect">
            <a:avLst/>
          </a:prstGeom>
        </p:spPr>
        <p:txBody>
          <a:bodyPr anchor="t" rtlCol="false" tIns="0" lIns="0" bIns="0" rIns="0">
            <a:spAutoFit/>
          </a:bodyPr>
          <a:lstStyle/>
          <a:p>
            <a:pPr algn="l">
              <a:lnSpc>
                <a:spcPts val="5390"/>
              </a:lnSpc>
            </a:pPr>
            <a:r>
              <a:rPr lang="en-US" b="true" sz="4900">
                <a:solidFill>
                  <a:srgbClr val="02509D"/>
                </a:solidFill>
                <a:latin typeface="Poppins Ultra-Bold"/>
                <a:ea typeface="Poppins Ultra-Bold"/>
                <a:cs typeface="Poppins Ultra-Bold"/>
                <a:sym typeface="Poppins Ultra-Bold"/>
              </a:rPr>
              <a:t>WIEDER·BELEBUNG</a:t>
            </a:r>
          </a:p>
        </p:txBody>
      </p:sp>
      <p:sp>
        <p:nvSpPr>
          <p:cNvPr name="TextBox 13" id="13"/>
          <p:cNvSpPr txBox="true"/>
          <p:nvPr/>
        </p:nvSpPr>
        <p:spPr>
          <a:xfrm rot="-5400000">
            <a:off x="-666742" y="7021512"/>
            <a:ext cx="3970003" cy="358775"/>
          </a:xfrm>
          <a:prstGeom prst="rect">
            <a:avLst/>
          </a:prstGeom>
        </p:spPr>
        <p:txBody>
          <a:bodyPr anchor="t" rtlCol="false" tIns="0" lIns="0" bIns="0" rIns="0">
            <a:spAutoFit/>
          </a:bodyPr>
          <a:lstStyle/>
          <a:p>
            <a:pPr algn="ctr">
              <a:lnSpc>
                <a:spcPts val="2799"/>
              </a:lnSpc>
              <a:spcBef>
                <a:spcPct val="0"/>
              </a:spcBef>
            </a:pPr>
            <a:r>
              <a:rPr lang="en-US" b="true" sz="1999">
                <a:solidFill>
                  <a:srgbClr val="02509D"/>
                </a:solidFill>
                <a:latin typeface="Poppins Medium"/>
                <a:ea typeface="Poppins Medium"/>
                <a:cs typeface="Poppins Medium"/>
                <a:sym typeface="Poppins Medium"/>
              </a:rPr>
              <a:t>www.ichbestimmeselbst.de</a:t>
            </a:r>
          </a:p>
        </p:txBody>
      </p:sp>
      <p:sp>
        <p:nvSpPr>
          <p:cNvPr name="TextBox 14" id="14"/>
          <p:cNvSpPr txBox="true"/>
          <p:nvPr/>
        </p:nvSpPr>
        <p:spPr>
          <a:xfrm rot="0">
            <a:off x="2535162" y="1970508"/>
            <a:ext cx="11965793" cy="490308"/>
          </a:xfrm>
          <a:prstGeom prst="rect">
            <a:avLst/>
          </a:prstGeom>
        </p:spPr>
        <p:txBody>
          <a:bodyPr anchor="t" rtlCol="false" tIns="0" lIns="0" bIns="0" rIns="0">
            <a:spAutoFit/>
          </a:bodyPr>
          <a:lstStyle/>
          <a:p>
            <a:pPr algn="l">
              <a:lnSpc>
                <a:spcPts val="3534"/>
              </a:lnSpc>
            </a:pPr>
            <a:r>
              <a:rPr lang="en-US" sz="3100" spc="34" b="true">
                <a:solidFill>
                  <a:srgbClr val="F39205"/>
                </a:solidFill>
                <a:latin typeface="Poppins Bold"/>
                <a:ea typeface="Poppins Bold"/>
                <a:cs typeface="Poppins Bold"/>
                <a:sym typeface="Poppins Bold"/>
              </a:rPr>
              <a:t>wenn dein Herz stehen bleibt</a:t>
            </a:r>
          </a:p>
        </p:txBody>
      </p:sp>
      <p:sp>
        <p:nvSpPr>
          <p:cNvPr name="Freeform 15" id="15"/>
          <p:cNvSpPr/>
          <p:nvPr/>
        </p:nvSpPr>
        <p:spPr>
          <a:xfrm flipH="false" flipV="false" rot="0">
            <a:off x="6644916" y="7495513"/>
            <a:ext cx="2791487" cy="2791487"/>
          </a:xfrm>
          <a:custGeom>
            <a:avLst/>
            <a:gdLst/>
            <a:ahLst/>
            <a:cxnLst/>
            <a:rect r="r" b="b" t="t" l="l"/>
            <a:pathLst>
              <a:path h="2791487" w="2791487">
                <a:moveTo>
                  <a:pt x="0" y="0"/>
                </a:moveTo>
                <a:lnTo>
                  <a:pt x="2791487" y="0"/>
                </a:lnTo>
                <a:lnTo>
                  <a:pt x="2791487" y="2791487"/>
                </a:lnTo>
                <a:lnTo>
                  <a:pt x="0" y="279148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0790" y="0"/>
            <a:ext cx="212090" cy="5143500"/>
            <a:chOff x="0" y="0"/>
            <a:chExt cx="55859" cy="1354667"/>
          </a:xfrm>
        </p:grpSpPr>
        <p:sp>
          <p:nvSpPr>
            <p:cNvPr name="Freeform 3" id="3"/>
            <p:cNvSpPr/>
            <p:nvPr/>
          </p:nvSpPr>
          <p:spPr>
            <a:xfrm flipH="false" flipV="false" rot="0">
              <a:off x="0" y="0"/>
              <a:ext cx="55859" cy="1354667"/>
            </a:xfrm>
            <a:custGeom>
              <a:avLst/>
              <a:gdLst/>
              <a:ahLst/>
              <a:cxnLst/>
              <a:rect r="r" b="b" t="t" l="l"/>
              <a:pathLst>
                <a:path h="1354667" w="55859">
                  <a:moveTo>
                    <a:pt x="0" y="0"/>
                  </a:moveTo>
                  <a:lnTo>
                    <a:pt x="55859" y="0"/>
                  </a:lnTo>
                  <a:lnTo>
                    <a:pt x="55859" y="1354667"/>
                  </a:lnTo>
                  <a:lnTo>
                    <a:pt x="0" y="1354667"/>
                  </a:lnTo>
                  <a:close/>
                </a:path>
              </a:pathLst>
            </a:custGeom>
            <a:solidFill>
              <a:srgbClr val="F39200"/>
            </a:solidFill>
          </p:spPr>
        </p:sp>
        <p:sp>
          <p:nvSpPr>
            <p:cNvPr name="TextBox 4" id="4"/>
            <p:cNvSpPr txBox="true"/>
            <p:nvPr/>
          </p:nvSpPr>
          <p:spPr>
            <a:xfrm>
              <a:off x="0" y="-57150"/>
              <a:ext cx="55859" cy="1411817"/>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4500955" y="1866623"/>
            <a:ext cx="2758345" cy="245871"/>
            <a:chOff x="0" y="0"/>
            <a:chExt cx="726478" cy="64756"/>
          </a:xfrm>
        </p:grpSpPr>
        <p:sp>
          <p:nvSpPr>
            <p:cNvPr name="Freeform 6" id="6"/>
            <p:cNvSpPr/>
            <p:nvPr/>
          </p:nvSpPr>
          <p:spPr>
            <a:xfrm flipH="false" flipV="false" rot="0">
              <a:off x="0" y="0"/>
              <a:ext cx="726478" cy="64756"/>
            </a:xfrm>
            <a:custGeom>
              <a:avLst/>
              <a:gdLst/>
              <a:ahLst/>
              <a:cxnLst/>
              <a:rect r="r" b="b" t="t" l="l"/>
              <a:pathLst>
                <a:path h="64756" w="726478">
                  <a:moveTo>
                    <a:pt x="0" y="0"/>
                  </a:moveTo>
                  <a:lnTo>
                    <a:pt x="726478" y="0"/>
                  </a:lnTo>
                  <a:lnTo>
                    <a:pt x="726478" y="64756"/>
                  </a:lnTo>
                  <a:lnTo>
                    <a:pt x="0" y="64756"/>
                  </a:lnTo>
                  <a:close/>
                </a:path>
              </a:pathLst>
            </a:custGeom>
            <a:solidFill>
              <a:srgbClr val="F39200"/>
            </a:solidFill>
          </p:spPr>
        </p:sp>
        <p:sp>
          <p:nvSpPr>
            <p:cNvPr name="TextBox 7" id="7"/>
            <p:cNvSpPr txBox="true"/>
            <p:nvPr/>
          </p:nvSpPr>
          <p:spPr>
            <a:xfrm>
              <a:off x="0" y="-57150"/>
              <a:ext cx="726478" cy="121906"/>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5951885" y="483943"/>
            <a:ext cx="1307415" cy="1089513"/>
            <a:chOff x="0" y="0"/>
            <a:chExt cx="1134716" cy="945597"/>
          </a:xfrm>
        </p:grpSpPr>
        <p:sp>
          <p:nvSpPr>
            <p:cNvPr name="Freeform 9" id="9"/>
            <p:cNvSpPr/>
            <p:nvPr/>
          </p:nvSpPr>
          <p:spPr>
            <a:xfrm flipH="false" flipV="false" rot="0">
              <a:off x="0" y="0"/>
              <a:ext cx="1134745" cy="945642"/>
            </a:xfrm>
            <a:custGeom>
              <a:avLst/>
              <a:gdLst/>
              <a:ahLst/>
              <a:cxnLst/>
              <a:rect r="r" b="b" t="t" l="l"/>
              <a:pathLst>
                <a:path h="945642" w="1134745">
                  <a:moveTo>
                    <a:pt x="0" y="0"/>
                  </a:moveTo>
                  <a:lnTo>
                    <a:pt x="1134745" y="0"/>
                  </a:lnTo>
                  <a:lnTo>
                    <a:pt x="1134745" y="945642"/>
                  </a:lnTo>
                  <a:lnTo>
                    <a:pt x="0" y="945642"/>
                  </a:lnTo>
                  <a:close/>
                </a:path>
              </a:pathLst>
            </a:custGeom>
            <a:blipFill>
              <a:blip r:embed="rId3"/>
              <a:stretch>
                <a:fillRect l="-56918" t="0" r="-56915" b="4"/>
              </a:stretch>
            </a:blipFill>
          </p:spPr>
        </p:sp>
      </p:grpSp>
      <p:sp>
        <p:nvSpPr>
          <p:cNvPr name="Freeform 10" id="10"/>
          <p:cNvSpPr/>
          <p:nvPr/>
        </p:nvSpPr>
        <p:spPr>
          <a:xfrm flipH="false" flipV="false" rot="0">
            <a:off x="11248220" y="4813571"/>
            <a:ext cx="7039780" cy="5473429"/>
          </a:xfrm>
          <a:custGeom>
            <a:avLst/>
            <a:gdLst/>
            <a:ahLst/>
            <a:cxnLst/>
            <a:rect r="r" b="b" t="t" l="l"/>
            <a:pathLst>
              <a:path h="5473429" w="7039780">
                <a:moveTo>
                  <a:pt x="0" y="0"/>
                </a:moveTo>
                <a:lnTo>
                  <a:pt x="7039780" y="0"/>
                </a:lnTo>
                <a:lnTo>
                  <a:pt x="7039780" y="5473429"/>
                </a:lnTo>
                <a:lnTo>
                  <a:pt x="0" y="5473429"/>
                </a:lnTo>
                <a:lnTo>
                  <a:pt x="0" y="0"/>
                </a:lnTo>
                <a:close/>
              </a:path>
            </a:pathLst>
          </a:custGeom>
          <a:blipFill>
            <a:blip r:embed="rId4"/>
            <a:stretch>
              <a:fillRect l="0" t="-43881" r="0" b="-43881"/>
            </a:stretch>
          </a:blipFill>
        </p:spPr>
      </p:sp>
      <p:sp>
        <p:nvSpPr>
          <p:cNvPr name="TextBox 11" id="11"/>
          <p:cNvSpPr txBox="true"/>
          <p:nvPr/>
        </p:nvSpPr>
        <p:spPr>
          <a:xfrm rot="0">
            <a:off x="2535162" y="3081884"/>
            <a:ext cx="8368225" cy="4191828"/>
          </a:xfrm>
          <a:prstGeom prst="rect">
            <a:avLst/>
          </a:prstGeom>
        </p:spPr>
        <p:txBody>
          <a:bodyPr anchor="t" rtlCol="false" tIns="0" lIns="0" bIns="0" rIns="0">
            <a:spAutoFit/>
          </a:bodyPr>
          <a:lstStyle/>
          <a:p>
            <a:pPr algn="l" marL="640663" indent="-320331" lvl="1">
              <a:lnSpc>
                <a:spcPts val="4154"/>
              </a:lnSpc>
              <a:buFont typeface="Arial"/>
              <a:buChar char="•"/>
            </a:pPr>
            <a:r>
              <a:rPr lang="en-US" sz="2967">
                <a:solidFill>
                  <a:srgbClr val="02509D"/>
                </a:solidFill>
                <a:latin typeface="Poppins"/>
                <a:ea typeface="Poppins"/>
                <a:cs typeface="Poppins"/>
                <a:sym typeface="Poppins"/>
              </a:rPr>
              <a:t>Eine Maschine macht dein Blut sauber.</a:t>
            </a:r>
          </a:p>
          <a:p>
            <a:pPr algn="l" marL="640663" indent="-320331" lvl="1">
              <a:lnSpc>
                <a:spcPts val="4154"/>
              </a:lnSpc>
              <a:buFont typeface="Arial"/>
              <a:buChar char="•"/>
            </a:pPr>
            <a:r>
              <a:rPr lang="en-US" sz="2967">
                <a:solidFill>
                  <a:srgbClr val="02509D"/>
                </a:solidFill>
                <a:latin typeface="Poppins"/>
                <a:ea typeface="Poppins"/>
                <a:cs typeface="Poppins"/>
                <a:sym typeface="Poppins"/>
              </a:rPr>
              <a:t>Zum Beispiel: </a:t>
            </a:r>
            <a:r>
              <a:rPr lang="en-US" sz="2967">
                <a:solidFill>
                  <a:srgbClr val="02509D"/>
                </a:solidFill>
                <a:latin typeface="Poppins"/>
                <a:ea typeface="Poppins"/>
                <a:cs typeface="Poppins"/>
                <a:sym typeface="Poppins"/>
              </a:rPr>
              <a:t>Wenn die Nieren nicht mehr arbeiten.</a:t>
            </a:r>
          </a:p>
          <a:p>
            <a:pPr algn="l" marL="640663" indent="-320331" lvl="1">
              <a:lnSpc>
                <a:spcPts val="4154"/>
              </a:lnSpc>
              <a:buFont typeface="Arial"/>
              <a:buChar char="•"/>
            </a:pPr>
            <a:r>
              <a:rPr lang="en-US" sz="2967">
                <a:solidFill>
                  <a:srgbClr val="02509D"/>
                </a:solidFill>
                <a:latin typeface="Poppins"/>
                <a:ea typeface="Poppins"/>
                <a:cs typeface="Poppins"/>
                <a:sym typeface="Poppins"/>
              </a:rPr>
              <a:t>Das Blut wird durch Schläuche in die Maschine geleitet und sauber gemacht. </a:t>
            </a:r>
          </a:p>
          <a:p>
            <a:pPr algn="l" marL="640663" indent="-320331" lvl="1">
              <a:lnSpc>
                <a:spcPts val="4154"/>
              </a:lnSpc>
              <a:buFont typeface="Arial"/>
              <a:buChar char="•"/>
            </a:pPr>
            <a:r>
              <a:rPr lang="en-US" sz="2967">
                <a:solidFill>
                  <a:srgbClr val="02509D"/>
                </a:solidFill>
                <a:latin typeface="Poppins"/>
                <a:ea typeface="Poppins"/>
                <a:cs typeface="Poppins"/>
                <a:sym typeface="Poppins"/>
              </a:rPr>
              <a:t>Dann kommt das Blut wieder in deine Adern. </a:t>
            </a:r>
          </a:p>
          <a:p>
            <a:pPr algn="l">
              <a:lnSpc>
                <a:spcPts val="4154"/>
              </a:lnSpc>
            </a:pPr>
          </a:p>
        </p:txBody>
      </p:sp>
      <p:sp>
        <p:nvSpPr>
          <p:cNvPr name="TextBox 12" id="12"/>
          <p:cNvSpPr txBox="true"/>
          <p:nvPr/>
        </p:nvSpPr>
        <p:spPr>
          <a:xfrm rot="0">
            <a:off x="2535162" y="857250"/>
            <a:ext cx="13802481" cy="728933"/>
          </a:xfrm>
          <a:prstGeom prst="rect">
            <a:avLst/>
          </a:prstGeom>
        </p:spPr>
        <p:txBody>
          <a:bodyPr anchor="t" rtlCol="false" tIns="0" lIns="0" bIns="0" rIns="0">
            <a:spAutoFit/>
          </a:bodyPr>
          <a:lstStyle/>
          <a:p>
            <a:pPr algn="l">
              <a:lnSpc>
                <a:spcPts val="5390"/>
              </a:lnSpc>
            </a:pPr>
            <a:r>
              <a:rPr lang="en-US" b="true" sz="4900">
                <a:solidFill>
                  <a:srgbClr val="02509D"/>
                </a:solidFill>
                <a:latin typeface="Poppins Ultra-Bold"/>
                <a:ea typeface="Poppins Ultra-Bold"/>
                <a:cs typeface="Poppins Ultra-Bold"/>
                <a:sym typeface="Poppins Ultra-Bold"/>
              </a:rPr>
              <a:t>BLUT·WÄSCHE</a:t>
            </a:r>
          </a:p>
        </p:txBody>
      </p:sp>
      <p:sp>
        <p:nvSpPr>
          <p:cNvPr name="TextBox 13" id="13"/>
          <p:cNvSpPr txBox="true"/>
          <p:nvPr/>
        </p:nvSpPr>
        <p:spPr>
          <a:xfrm rot="-5400000">
            <a:off x="-666742" y="7021512"/>
            <a:ext cx="3970003" cy="358775"/>
          </a:xfrm>
          <a:prstGeom prst="rect">
            <a:avLst/>
          </a:prstGeom>
        </p:spPr>
        <p:txBody>
          <a:bodyPr anchor="t" rtlCol="false" tIns="0" lIns="0" bIns="0" rIns="0">
            <a:spAutoFit/>
          </a:bodyPr>
          <a:lstStyle/>
          <a:p>
            <a:pPr algn="ctr">
              <a:lnSpc>
                <a:spcPts val="2799"/>
              </a:lnSpc>
              <a:spcBef>
                <a:spcPct val="0"/>
              </a:spcBef>
            </a:pPr>
            <a:r>
              <a:rPr lang="en-US" b="true" sz="1999">
                <a:solidFill>
                  <a:srgbClr val="02509D"/>
                </a:solidFill>
                <a:latin typeface="Poppins Medium"/>
                <a:ea typeface="Poppins Medium"/>
                <a:cs typeface="Poppins Medium"/>
                <a:sym typeface="Poppins Medium"/>
              </a:rPr>
              <a:t>www.ichbestimmeselbst.de</a:t>
            </a:r>
          </a:p>
        </p:txBody>
      </p:sp>
      <p:sp>
        <p:nvSpPr>
          <p:cNvPr name="TextBox 14" id="14"/>
          <p:cNvSpPr txBox="true"/>
          <p:nvPr/>
        </p:nvSpPr>
        <p:spPr>
          <a:xfrm rot="0">
            <a:off x="2535162" y="1734879"/>
            <a:ext cx="11965793" cy="490308"/>
          </a:xfrm>
          <a:prstGeom prst="rect">
            <a:avLst/>
          </a:prstGeom>
        </p:spPr>
        <p:txBody>
          <a:bodyPr anchor="t" rtlCol="false" tIns="0" lIns="0" bIns="0" rIns="0">
            <a:spAutoFit/>
          </a:bodyPr>
          <a:lstStyle/>
          <a:p>
            <a:pPr algn="l">
              <a:lnSpc>
                <a:spcPts val="3534"/>
              </a:lnSpc>
            </a:pPr>
            <a:r>
              <a:rPr lang="en-US" sz="3100" spc="34" b="true">
                <a:solidFill>
                  <a:srgbClr val="F39205"/>
                </a:solidFill>
                <a:latin typeface="Poppins Bold"/>
                <a:ea typeface="Poppins Bold"/>
                <a:cs typeface="Poppins Bold"/>
                <a:sym typeface="Poppins Bold"/>
              </a:rPr>
              <a:t>Dein Blut wird gereinigt.</a:t>
            </a:r>
          </a:p>
        </p:txBody>
      </p:sp>
      <p:sp>
        <p:nvSpPr>
          <p:cNvPr name="Freeform 15" id="15"/>
          <p:cNvSpPr/>
          <p:nvPr/>
        </p:nvSpPr>
        <p:spPr>
          <a:xfrm flipH="false" flipV="false" rot="0">
            <a:off x="7555174" y="7495513"/>
            <a:ext cx="2791487" cy="2791487"/>
          </a:xfrm>
          <a:custGeom>
            <a:avLst/>
            <a:gdLst/>
            <a:ahLst/>
            <a:cxnLst/>
            <a:rect r="r" b="b" t="t" l="l"/>
            <a:pathLst>
              <a:path h="2791487" w="2791487">
                <a:moveTo>
                  <a:pt x="0" y="0"/>
                </a:moveTo>
                <a:lnTo>
                  <a:pt x="2791487" y="0"/>
                </a:lnTo>
                <a:lnTo>
                  <a:pt x="2791487" y="2791487"/>
                </a:lnTo>
                <a:lnTo>
                  <a:pt x="0" y="279148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0790" y="0"/>
            <a:ext cx="212090" cy="5143500"/>
            <a:chOff x="0" y="0"/>
            <a:chExt cx="55859" cy="1354667"/>
          </a:xfrm>
        </p:grpSpPr>
        <p:sp>
          <p:nvSpPr>
            <p:cNvPr name="Freeform 3" id="3"/>
            <p:cNvSpPr/>
            <p:nvPr/>
          </p:nvSpPr>
          <p:spPr>
            <a:xfrm flipH="false" flipV="false" rot="0">
              <a:off x="0" y="0"/>
              <a:ext cx="55859" cy="1354667"/>
            </a:xfrm>
            <a:custGeom>
              <a:avLst/>
              <a:gdLst/>
              <a:ahLst/>
              <a:cxnLst/>
              <a:rect r="r" b="b" t="t" l="l"/>
              <a:pathLst>
                <a:path h="1354667" w="55859">
                  <a:moveTo>
                    <a:pt x="0" y="0"/>
                  </a:moveTo>
                  <a:lnTo>
                    <a:pt x="55859" y="0"/>
                  </a:lnTo>
                  <a:lnTo>
                    <a:pt x="55859" y="1354667"/>
                  </a:lnTo>
                  <a:lnTo>
                    <a:pt x="0" y="1354667"/>
                  </a:lnTo>
                  <a:close/>
                </a:path>
              </a:pathLst>
            </a:custGeom>
            <a:solidFill>
              <a:srgbClr val="F39200"/>
            </a:solidFill>
          </p:spPr>
        </p:sp>
        <p:sp>
          <p:nvSpPr>
            <p:cNvPr name="TextBox 4" id="4"/>
            <p:cNvSpPr txBox="true"/>
            <p:nvPr/>
          </p:nvSpPr>
          <p:spPr>
            <a:xfrm>
              <a:off x="0" y="-57150"/>
              <a:ext cx="55859" cy="1411817"/>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4500955" y="1866623"/>
            <a:ext cx="2758345" cy="245871"/>
            <a:chOff x="0" y="0"/>
            <a:chExt cx="726478" cy="64756"/>
          </a:xfrm>
        </p:grpSpPr>
        <p:sp>
          <p:nvSpPr>
            <p:cNvPr name="Freeform 6" id="6"/>
            <p:cNvSpPr/>
            <p:nvPr/>
          </p:nvSpPr>
          <p:spPr>
            <a:xfrm flipH="false" flipV="false" rot="0">
              <a:off x="0" y="0"/>
              <a:ext cx="726478" cy="64756"/>
            </a:xfrm>
            <a:custGeom>
              <a:avLst/>
              <a:gdLst/>
              <a:ahLst/>
              <a:cxnLst/>
              <a:rect r="r" b="b" t="t" l="l"/>
              <a:pathLst>
                <a:path h="64756" w="726478">
                  <a:moveTo>
                    <a:pt x="0" y="0"/>
                  </a:moveTo>
                  <a:lnTo>
                    <a:pt x="726478" y="0"/>
                  </a:lnTo>
                  <a:lnTo>
                    <a:pt x="726478" y="64756"/>
                  </a:lnTo>
                  <a:lnTo>
                    <a:pt x="0" y="64756"/>
                  </a:lnTo>
                  <a:close/>
                </a:path>
              </a:pathLst>
            </a:custGeom>
            <a:solidFill>
              <a:srgbClr val="F39200"/>
            </a:solidFill>
          </p:spPr>
        </p:sp>
        <p:sp>
          <p:nvSpPr>
            <p:cNvPr name="TextBox 7" id="7"/>
            <p:cNvSpPr txBox="true"/>
            <p:nvPr/>
          </p:nvSpPr>
          <p:spPr>
            <a:xfrm>
              <a:off x="0" y="-57150"/>
              <a:ext cx="726478" cy="121906"/>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5951885" y="483943"/>
            <a:ext cx="1307415" cy="1089513"/>
            <a:chOff x="0" y="0"/>
            <a:chExt cx="1134716" cy="945597"/>
          </a:xfrm>
        </p:grpSpPr>
        <p:sp>
          <p:nvSpPr>
            <p:cNvPr name="Freeform 9" id="9"/>
            <p:cNvSpPr/>
            <p:nvPr/>
          </p:nvSpPr>
          <p:spPr>
            <a:xfrm flipH="false" flipV="false" rot="0">
              <a:off x="0" y="0"/>
              <a:ext cx="1134745" cy="945642"/>
            </a:xfrm>
            <a:custGeom>
              <a:avLst/>
              <a:gdLst/>
              <a:ahLst/>
              <a:cxnLst/>
              <a:rect r="r" b="b" t="t" l="l"/>
              <a:pathLst>
                <a:path h="945642" w="1134745">
                  <a:moveTo>
                    <a:pt x="0" y="0"/>
                  </a:moveTo>
                  <a:lnTo>
                    <a:pt x="1134745" y="0"/>
                  </a:lnTo>
                  <a:lnTo>
                    <a:pt x="1134745" y="945642"/>
                  </a:lnTo>
                  <a:lnTo>
                    <a:pt x="0" y="945642"/>
                  </a:lnTo>
                  <a:close/>
                </a:path>
              </a:pathLst>
            </a:custGeom>
            <a:blipFill>
              <a:blip r:embed="rId3"/>
              <a:stretch>
                <a:fillRect l="-56918" t="0" r="-56915" b="4"/>
              </a:stretch>
            </a:blipFill>
          </p:spPr>
        </p:sp>
      </p:grpSp>
      <p:sp>
        <p:nvSpPr>
          <p:cNvPr name="Freeform 10" id="10"/>
          <p:cNvSpPr/>
          <p:nvPr/>
        </p:nvSpPr>
        <p:spPr>
          <a:xfrm flipH="false" flipV="false" rot="0">
            <a:off x="11248220" y="4813571"/>
            <a:ext cx="7039780" cy="5473429"/>
          </a:xfrm>
          <a:custGeom>
            <a:avLst/>
            <a:gdLst/>
            <a:ahLst/>
            <a:cxnLst/>
            <a:rect r="r" b="b" t="t" l="l"/>
            <a:pathLst>
              <a:path h="5473429" w="7039780">
                <a:moveTo>
                  <a:pt x="0" y="0"/>
                </a:moveTo>
                <a:lnTo>
                  <a:pt x="7039780" y="0"/>
                </a:lnTo>
                <a:lnTo>
                  <a:pt x="7039780" y="5473429"/>
                </a:lnTo>
                <a:lnTo>
                  <a:pt x="0" y="5473429"/>
                </a:lnTo>
                <a:lnTo>
                  <a:pt x="0" y="0"/>
                </a:lnTo>
                <a:close/>
              </a:path>
            </a:pathLst>
          </a:custGeom>
          <a:blipFill>
            <a:blip r:embed="rId4"/>
            <a:stretch>
              <a:fillRect l="0" t="-14308" r="0" b="-14308"/>
            </a:stretch>
          </a:blipFill>
        </p:spPr>
      </p:sp>
      <p:sp>
        <p:nvSpPr>
          <p:cNvPr name="Freeform 11" id="11"/>
          <p:cNvSpPr/>
          <p:nvPr/>
        </p:nvSpPr>
        <p:spPr>
          <a:xfrm flipH="false" flipV="false" rot="0">
            <a:off x="5323531" y="7495513"/>
            <a:ext cx="2791487" cy="2791487"/>
          </a:xfrm>
          <a:custGeom>
            <a:avLst/>
            <a:gdLst/>
            <a:ahLst/>
            <a:cxnLst/>
            <a:rect r="r" b="b" t="t" l="l"/>
            <a:pathLst>
              <a:path h="2791487" w="2791487">
                <a:moveTo>
                  <a:pt x="0" y="0"/>
                </a:moveTo>
                <a:lnTo>
                  <a:pt x="2791487" y="0"/>
                </a:lnTo>
                <a:lnTo>
                  <a:pt x="2791487" y="2791487"/>
                </a:lnTo>
                <a:lnTo>
                  <a:pt x="0" y="279148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2535162" y="2800970"/>
            <a:ext cx="8368225" cy="3939477"/>
          </a:xfrm>
          <a:prstGeom prst="rect">
            <a:avLst/>
          </a:prstGeom>
        </p:spPr>
        <p:txBody>
          <a:bodyPr anchor="t" rtlCol="false" tIns="0" lIns="0" bIns="0" rIns="0">
            <a:spAutoFit/>
          </a:bodyPr>
          <a:lstStyle/>
          <a:p>
            <a:pPr algn="l">
              <a:lnSpc>
                <a:spcPts val="4434"/>
              </a:lnSpc>
            </a:pPr>
          </a:p>
          <a:p>
            <a:pPr algn="l" marL="683842" indent="-341921" lvl="1">
              <a:lnSpc>
                <a:spcPts val="4434"/>
              </a:lnSpc>
              <a:buFont typeface="Arial"/>
              <a:buChar char="•"/>
            </a:pPr>
            <a:r>
              <a:rPr lang="en-US" sz="3167">
                <a:solidFill>
                  <a:srgbClr val="02509D"/>
                </a:solidFill>
                <a:latin typeface="Poppins"/>
                <a:ea typeface="Poppins"/>
                <a:cs typeface="Poppins"/>
                <a:sym typeface="Poppins"/>
              </a:rPr>
              <a:t>Das Blut fließt über eine Nadel und einen Schlauch in deinen Arm.</a:t>
            </a:r>
          </a:p>
          <a:p>
            <a:pPr algn="l" marL="683842" indent="-341921" lvl="1">
              <a:lnSpc>
                <a:spcPts val="4434"/>
              </a:lnSpc>
              <a:buFont typeface="Arial"/>
              <a:buChar char="•"/>
            </a:pPr>
            <a:r>
              <a:rPr lang="en-US" sz="3167">
                <a:solidFill>
                  <a:srgbClr val="02509D"/>
                </a:solidFill>
                <a:latin typeface="Poppins"/>
                <a:ea typeface="Poppins"/>
                <a:cs typeface="Poppins"/>
                <a:sym typeface="Poppins"/>
              </a:rPr>
              <a:t>Die Blut·übertrag</a:t>
            </a:r>
            <a:r>
              <a:rPr lang="en-US" sz="3167">
                <a:solidFill>
                  <a:srgbClr val="02509D"/>
                </a:solidFill>
                <a:latin typeface="Poppins"/>
                <a:ea typeface="Poppins"/>
                <a:cs typeface="Poppins"/>
                <a:sym typeface="Poppins"/>
              </a:rPr>
              <a:t>ung hilft, w</a:t>
            </a:r>
            <a:r>
              <a:rPr lang="en-US" sz="3167">
                <a:solidFill>
                  <a:srgbClr val="02509D"/>
                </a:solidFill>
                <a:latin typeface="Poppins"/>
                <a:ea typeface="Poppins"/>
                <a:cs typeface="Poppins"/>
                <a:sym typeface="Poppins"/>
              </a:rPr>
              <a:t>enn du zu wenig eigene</a:t>
            </a:r>
            <a:r>
              <a:rPr lang="en-US" sz="3167">
                <a:solidFill>
                  <a:srgbClr val="02509D"/>
                </a:solidFill>
                <a:latin typeface="Poppins"/>
                <a:ea typeface="Poppins"/>
                <a:cs typeface="Poppins"/>
                <a:sym typeface="Poppins"/>
              </a:rPr>
              <a:t>s Blut hast, zum Beispiel nach einer Verletzung oder Krankheit.</a:t>
            </a:r>
          </a:p>
          <a:p>
            <a:pPr algn="l">
              <a:lnSpc>
                <a:spcPts val="4434"/>
              </a:lnSpc>
            </a:pPr>
          </a:p>
        </p:txBody>
      </p:sp>
      <p:sp>
        <p:nvSpPr>
          <p:cNvPr name="TextBox 13" id="13"/>
          <p:cNvSpPr txBox="true"/>
          <p:nvPr/>
        </p:nvSpPr>
        <p:spPr>
          <a:xfrm rot="0">
            <a:off x="2535162" y="857250"/>
            <a:ext cx="13802481" cy="728933"/>
          </a:xfrm>
          <a:prstGeom prst="rect">
            <a:avLst/>
          </a:prstGeom>
        </p:spPr>
        <p:txBody>
          <a:bodyPr anchor="t" rtlCol="false" tIns="0" lIns="0" bIns="0" rIns="0">
            <a:spAutoFit/>
          </a:bodyPr>
          <a:lstStyle/>
          <a:p>
            <a:pPr algn="l">
              <a:lnSpc>
                <a:spcPts val="5390"/>
              </a:lnSpc>
            </a:pPr>
            <a:r>
              <a:rPr lang="en-US" b="true" sz="4900">
                <a:solidFill>
                  <a:srgbClr val="02509D"/>
                </a:solidFill>
                <a:latin typeface="Poppins Ultra-Bold"/>
                <a:ea typeface="Poppins Ultra-Bold"/>
                <a:cs typeface="Poppins Ultra-Bold"/>
                <a:sym typeface="Poppins Ultra-Bold"/>
              </a:rPr>
              <a:t>BLUT·ÜBERTRAGUNG</a:t>
            </a:r>
          </a:p>
        </p:txBody>
      </p:sp>
      <p:sp>
        <p:nvSpPr>
          <p:cNvPr name="TextBox 14" id="14"/>
          <p:cNvSpPr txBox="true"/>
          <p:nvPr/>
        </p:nvSpPr>
        <p:spPr>
          <a:xfrm rot="-5400000">
            <a:off x="-666742" y="7021512"/>
            <a:ext cx="3970003" cy="358775"/>
          </a:xfrm>
          <a:prstGeom prst="rect">
            <a:avLst/>
          </a:prstGeom>
        </p:spPr>
        <p:txBody>
          <a:bodyPr anchor="t" rtlCol="false" tIns="0" lIns="0" bIns="0" rIns="0">
            <a:spAutoFit/>
          </a:bodyPr>
          <a:lstStyle/>
          <a:p>
            <a:pPr algn="ctr">
              <a:lnSpc>
                <a:spcPts val="2799"/>
              </a:lnSpc>
              <a:spcBef>
                <a:spcPct val="0"/>
              </a:spcBef>
            </a:pPr>
            <a:r>
              <a:rPr lang="en-US" b="true" sz="1999">
                <a:solidFill>
                  <a:srgbClr val="02509D"/>
                </a:solidFill>
                <a:latin typeface="Poppins Medium"/>
                <a:ea typeface="Poppins Medium"/>
                <a:cs typeface="Poppins Medium"/>
                <a:sym typeface="Poppins Medium"/>
              </a:rPr>
              <a:t>www.ichbestimmeselbst.de</a:t>
            </a:r>
          </a:p>
        </p:txBody>
      </p:sp>
      <p:sp>
        <p:nvSpPr>
          <p:cNvPr name="TextBox 15" id="15"/>
          <p:cNvSpPr txBox="true"/>
          <p:nvPr/>
        </p:nvSpPr>
        <p:spPr>
          <a:xfrm rot="0">
            <a:off x="2535162" y="1734879"/>
            <a:ext cx="11965793" cy="490308"/>
          </a:xfrm>
          <a:prstGeom prst="rect">
            <a:avLst/>
          </a:prstGeom>
        </p:spPr>
        <p:txBody>
          <a:bodyPr anchor="t" rtlCol="false" tIns="0" lIns="0" bIns="0" rIns="0">
            <a:spAutoFit/>
          </a:bodyPr>
          <a:lstStyle/>
          <a:p>
            <a:pPr algn="l">
              <a:lnSpc>
                <a:spcPts val="3534"/>
              </a:lnSpc>
            </a:pPr>
            <a:r>
              <a:rPr lang="en-US" sz="3100" spc="34" b="true">
                <a:solidFill>
                  <a:srgbClr val="F39205"/>
                </a:solidFill>
                <a:latin typeface="Poppins Bold"/>
                <a:ea typeface="Poppins Bold"/>
                <a:cs typeface="Poppins Bold"/>
                <a:sym typeface="Poppins Bold"/>
              </a:rPr>
              <a:t>Du bekommst Blut von einem anderen Menschen.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01452" y="1954844"/>
            <a:ext cx="2758345" cy="245871"/>
            <a:chOff x="0" y="0"/>
            <a:chExt cx="726478" cy="64756"/>
          </a:xfrm>
        </p:grpSpPr>
        <p:sp>
          <p:nvSpPr>
            <p:cNvPr name="Freeform 3" id="3"/>
            <p:cNvSpPr/>
            <p:nvPr/>
          </p:nvSpPr>
          <p:spPr>
            <a:xfrm flipH="false" flipV="false" rot="0">
              <a:off x="0" y="0"/>
              <a:ext cx="726478" cy="64756"/>
            </a:xfrm>
            <a:custGeom>
              <a:avLst/>
              <a:gdLst/>
              <a:ahLst/>
              <a:cxnLst/>
              <a:rect r="r" b="b" t="t" l="l"/>
              <a:pathLst>
                <a:path h="64756" w="726478">
                  <a:moveTo>
                    <a:pt x="0" y="0"/>
                  </a:moveTo>
                  <a:lnTo>
                    <a:pt x="726478" y="0"/>
                  </a:lnTo>
                  <a:lnTo>
                    <a:pt x="726478" y="64756"/>
                  </a:lnTo>
                  <a:lnTo>
                    <a:pt x="0" y="64756"/>
                  </a:lnTo>
                  <a:close/>
                </a:path>
              </a:pathLst>
            </a:custGeom>
            <a:solidFill>
              <a:srgbClr val="F39200"/>
            </a:solidFill>
          </p:spPr>
        </p:sp>
        <p:sp>
          <p:nvSpPr>
            <p:cNvPr name="TextBox 4" id="4"/>
            <p:cNvSpPr txBox="true"/>
            <p:nvPr/>
          </p:nvSpPr>
          <p:spPr>
            <a:xfrm>
              <a:off x="0" y="-57150"/>
              <a:ext cx="726478" cy="121906"/>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601452" y="483943"/>
            <a:ext cx="1307415" cy="1089513"/>
            <a:chOff x="0" y="0"/>
            <a:chExt cx="1134716" cy="945597"/>
          </a:xfrm>
        </p:grpSpPr>
        <p:sp>
          <p:nvSpPr>
            <p:cNvPr name="Freeform 6" id="6"/>
            <p:cNvSpPr/>
            <p:nvPr/>
          </p:nvSpPr>
          <p:spPr>
            <a:xfrm flipH="false" flipV="false" rot="0">
              <a:off x="0" y="0"/>
              <a:ext cx="1134745" cy="945642"/>
            </a:xfrm>
            <a:custGeom>
              <a:avLst/>
              <a:gdLst/>
              <a:ahLst/>
              <a:cxnLst/>
              <a:rect r="r" b="b" t="t" l="l"/>
              <a:pathLst>
                <a:path h="945642" w="1134745">
                  <a:moveTo>
                    <a:pt x="0" y="0"/>
                  </a:moveTo>
                  <a:lnTo>
                    <a:pt x="1134745" y="0"/>
                  </a:lnTo>
                  <a:lnTo>
                    <a:pt x="1134745" y="945642"/>
                  </a:lnTo>
                  <a:lnTo>
                    <a:pt x="0" y="945642"/>
                  </a:lnTo>
                  <a:close/>
                </a:path>
              </a:pathLst>
            </a:custGeom>
            <a:blipFill>
              <a:blip r:embed="rId3"/>
              <a:stretch>
                <a:fillRect l="-56918" t="0" r="-56915" b="4"/>
              </a:stretch>
            </a:blipFill>
          </p:spPr>
        </p:sp>
      </p:grpSp>
      <p:grpSp>
        <p:nvGrpSpPr>
          <p:cNvPr name="Group 7" id="7"/>
          <p:cNvGrpSpPr/>
          <p:nvPr/>
        </p:nvGrpSpPr>
        <p:grpSpPr>
          <a:xfrm rot="0">
            <a:off x="17516884" y="0"/>
            <a:ext cx="301625" cy="9185902"/>
            <a:chOff x="0" y="0"/>
            <a:chExt cx="402167" cy="12247869"/>
          </a:xfrm>
        </p:grpSpPr>
        <p:grpSp>
          <p:nvGrpSpPr>
            <p:cNvPr name="Group 8" id="8"/>
            <p:cNvGrpSpPr/>
            <p:nvPr/>
          </p:nvGrpSpPr>
          <p:grpSpPr>
            <a:xfrm rot="0">
              <a:off x="59690" y="0"/>
              <a:ext cx="282786" cy="6858000"/>
              <a:chOff x="0" y="0"/>
              <a:chExt cx="55859" cy="1354667"/>
            </a:xfrm>
          </p:grpSpPr>
          <p:sp>
            <p:nvSpPr>
              <p:cNvPr name="Freeform 9" id="9"/>
              <p:cNvSpPr/>
              <p:nvPr/>
            </p:nvSpPr>
            <p:spPr>
              <a:xfrm flipH="false" flipV="false" rot="0">
                <a:off x="0" y="0"/>
                <a:ext cx="55859" cy="1354667"/>
              </a:xfrm>
              <a:custGeom>
                <a:avLst/>
                <a:gdLst/>
                <a:ahLst/>
                <a:cxnLst/>
                <a:rect r="r" b="b" t="t" l="l"/>
                <a:pathLst>
                  <a:path h="1354667" w="55859">
                    <a:moveTo>
                      <a:pt x="0" y="0"/>
                    </a:moveTo>
                    <a:lnTo>
                      <a:pt x="55859" y="0"/>
                    </a:lnTo>
                    <a:lnTo>
                      <a:pt x="55859" y="1354667"/>
                    </a:lnTo>
                    <a:lnTo>
                      <a:pt x="0" y="1354667"/>
                    </a:lnTo>
                    <a:close/>
                  </a:path>
                </a:pathLst>
              </a:custGeom>
              <a:solidFill>
                <a:srgbClr val="F39200"/>
              </a:solidFill>
            </p:spPr>
          </p:sp>
          <p:sp>
            <p:nvSpPr>
              <p:cNvPr name="TextBox 10" id="10"/>
              <p:cNvSpPr txBox="true"/>
              <p:nvPr/>
            </p:nvSpPr>
            <p:spPr>
              <a:xfrm>
                <a:off x="0" y="-57150"/>
                <a:ext cx="55859" cy="1411817"/>
              </a:xfrm>
              <a:prstGeom prst="rect">
                <a:avLst/>
              </a:prstGeom>
            </p:spPr>
            <p:txBody>
              <a:bodyPr anchor="ctr" rtlCol="false" tIns="50800" lIns="50800" bIns="50800" rIns="50800"/>
              <a:lstStyle/>
              <a:p>
                <a:pPr algn="ctr">
                  <a:lnSpc>
                    <a:spcPts val="2659"/>
                  </a:lnSpc>
                  <a:spcBef>
                    <a:spcPct val="0"/>
                  </a:spcBef>
                </a:pPr>
              </a:p>
            </p:txBody>
          </p:sp>
        </p:grpSp>
        <p:sp>
          <p:nvSpPr>
            <p:cNvPr name="TextBox 11" id="11"/>
            <p:cNvSpPr txBox="true"/>
            <p:nvPr/>
          </p:nvSpPr>
          <p:spPr>
            <a:xfrm rot="-5400000">
              <a:off x="-2474161" y="9371542"/>
              <a:ext cx="5293338" cy="459317"/>
            </a:xfrm>
            <a:prstGeom prst="rect">
              <a:avLst/>
            </a:prstGeom>
          </p:spPr>
          <p:txBody>
            <a:bodyPr anchor="t" rtlCol="false" tIns="0" lIns="0" bIns="0" rIns="0">
              <a:spAutoFit/>
            </a:bodyPr>
            <a:lstStyle/>
            <a:p>
              <a:pPr algn="ctr">
                <a:lnSpc>
                  <a:spcPts val="2799"/>
                </a:lnSpc>
                <a:spcBef>
                  <a:spcPct val="0"/>
                </a:spcBef>
              </a:pPr>
              <a:r>
                <a:rPr lang="en-US" b="true" sz="1999">
                  <a:solidFill>
                    <a:srgbClr val="02509D"/>
                  </a:solidFill>
                  <a:latin typeface="Poppins Medium"/>
                  <a:ea typeface="Poppins Medium"/>
                  <a:cs typeface="Poppins Medium"/>
                  <a:sym typeface="Poppins Medium"/>
                </a:rPr>
                <a:t>www.ichbestimmeselbst.de</a:t>
              </a:r>
            </a:p>
          </p:txBody>
        </p:sp>
      </p:grpSp>
      <p:grpSp>
        <p:nvGrpSpPr>
          <p:cNvPr name="Group 12" id="12"/>
          <p:cNvGrpSpPr/>
          <p:nvPr/>
        </p:nvGrpSpPr>
        <p:grpSpPr>
          <a:xfrm rot="0">
            <a:off x="6512002" y="2805491"/>
            <a:ext cx="10616762" cy="4998720"/>
            <a:chOff x="0" y="0"/>
            <a:chExt cx="14155683" cy="6664960"/>
          </a:xfrm>
        </p:grpSpPr>
        <p:sp>
          <p:nvSpPr>
            <p:cNvPr name="Freeform 13" id="13"/>
            <p:cNvSpPr/>
            <p:nvPr/>
          </p:nvSpPr>
          <p:spPr>
            <a:xfrm flipH="false" flipV="false" rot="0">
              <a:off x="4318366" y="589280"/>
              <a:ext cx="5486400" cy="5486400"/>
            </a:xfrm>
            <a:custGeom>
              <a:avLst/>
              <a:gdLst/>
              <a:ahLst/>
              <a:cxnLst/>
              <a:rect r="r" b="b" t="t" l="l"/>
              <a:pathLst>
                <a:path h="5486400" w="5486400">
                  <a:moveTo>
                    <a:pt x="0" y="0"/>
                  </a:moveTo>
                  <a:lnTo>
                    <a:pt x="5486400" y="0"/>
                  </a:lnTo>
                  <a:lnTo>
                    <a:pt x="5486400" y="5486400"/>
                  </a:lnTo>
                  <a:lnTo>
                    <a:pt x="0" y="54864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4" id="14"/>
            <p:cNvGrpSpPr/>
            <p:nvPr/>
          </p:nvGrpSpPr>
          <p:grpSpPr>
            <a:xfrm rot="0">
              <a:off x="7742372" y="3822825"/>
              <a:ext cx="2057400" cy="2057400"/>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5454"/>
              </a:solidFill>
            </p:spPr>
          </p:sp>
          <p:sp>
            <p:nvSpPr>
              <p:cNvPr name="TextBox 16" id="16"/>
              <p:cNvSpPr txBox="true"/>
              <p:nvPr/>
            </p:nvSpPr>
            <p:spPr>
              <a:xfrm>
                <a:off x="76200" y="19050"/>
                <a:ext cx="660400" cy="717550"/>
              </a:xfrm>
              <a:prstGeom prst="rect">
                <a:avLst/>
              </a:prstGeom>
            </p:spPr>
            <p:txBody>
              <a:bodyPr anchor="ctr" rtlCol="false" tIns="50800" lIns="50800" bIns="50800" rIns="50800"/>
              <a:lstStyle/>
              <a:p>
                <a:pPr algn="ctr">
                  <a:lnSpc>
                    <a:spcPts val="2659"/>
                  </a:lnSpc>
                </a:pPr>
              </a:p>
            </p:txBody>
          </p:sp>
        </p:grpSp>
        <p:sp>
          <p:nvSpPr>
            <p:cNvPr name="TextBox 17" id="17"/>
            <p:cNvSpPr txBox="true"/>
            <p:nvPr/>
          </p:nvSpPr>
          <p:spPr>
            <a:xfrm rot="0">
              <a:off x="7742372" y="-76200"/>
              <a:ext cx="6413311" cy="1254760"/>
            </a:xfrm>
            <a:prstGeom prst="rect">
              <a:avLst/>
            </a:prstGeom>
          </p:spPr>
          <p:txBody>
            <a:bodyPr anchor="t" rtlCol="false" tIns="0" lIns="0" bIns="0" rIns="0">
              <a:spAutoFit/>
            </a:bodyPr>
            <a:lstStyle/>
            <a:p>
              <a:pPr algn="l">
                <a:lnSpc>
                  <a:spcPts val="3779"/>
                </a:lnSpc>
              </a:pPr>
              <a:r>
                <a:rPr lang="en-US" sz="2700" b="true">
                  <a:solidFill>
                    <a:srgbClr val="45A834"/>
                  </a:solidFill>
                  <a:latin typeface="Poppins Bold"/>
                  <a:ea typeface="Poppins Bold"/>
                  <a:cs typeface="Poppins Bold"/>
                  <a:sym typeface="Poppins Bold"/>
                </a:rPr>
                <a:t>Wasser über Schlauch</a:t>
              </a:r>
            </a:p>
            <a:p>
              <a:pPr algn="l">
                <a:lnSpc>
                  <a:spcPts val="3779"/>
                </a:lnSpc>
              </a:pPr>
              <a:r>
                <a:rPr lang="en-US" b="true" sz="2700">
                  <a:solidFill>
                    <a:srgbClr val="45A834"/>
                  </a:solidFill>
                  <a:latin typeface="Poppins Bold"/>
                  <a:ea typeface="Poppins Bold"/>
                  <a:cs typeface="Poppins Bold"/>
                  <a:sym typeface="Poppins Bold"/>
                </a:rPr>
                <a:t>       in die Ader</a:t>
              </a:r>
            </a:p>
          </p:txBody>
        </p:sp>
        <p:sp>
          <p:nvSpPr>
            <p:cNvPr name="TextBox 18" id="18"/>
            <p:cNvSpPr txBox="true"/>
            <p:nvPr/>
          </p:nvSpPr>
          <p:spPr>
            <a:xfrm rot="0">
              <a:off x="10244272" y="4503545"/>
              <a:ext cx="2918803" cy="619761"/>
            </a:xfrm>
            <a:prstGeom prst="rect">
              <a:avLst/>
            </a:prstGeom>
          </p:spPr>
          <p:txBody>
            <a:bodyPr anchor="t" rtlCol="false" tIns="0" lIns="0" bIns="0" rIns="0">
              <a:spAutoFit/>
            </a:bodyPr>
            <a:lstStyle/>
            <a:p>
              <a:pPr algn="ctr">
                <a:lnSpc>
                  <a:spcPts val="3779"/>
                </a:lnSpc>
                <a:spcBef>
                  <a:spcPct val="0"/>
                </a:spcBef>
              </a:pPr>
              <a:r>
                <a:rPr lang="en-US" b="true" sz="2699">
                  <a:solidFill>
                    <a:srgbClr val="E05A47"/>
                  </a:solidFill>
                  <a:latin typeface="Poppins Bold"/>
                  <a:ea typeface="Poppins Bold"/>
                  <a:cs typeface="Poppins Bold"/>
                  <a:sym typeface="Poppins Bold"/>
                </a:rPr>
                <a:t>Kein Wasser</a:t>
              </a:r>
            </a:p>
          </p:txBody>
        </p:sp>
        <p:sp>
          <p:nvSpPr>
            <p:cNvPr name="TextBox 19" id="19"/>
            <p:cNvSpPr txBox="true"/>
            <p:nvPr/>
          </p:nvSpPr>
          <p:spPr>
            <a:xfrm rot="0">
              <a:off x="0" y="5410200"/>
              <a:ext cx="5423044" cy="1254761"/>
            </a:xfrm>
            <a:prstGeom prst="rect">
              <a:avLst/>
            </a:prstGeom>
          </p:spPr>
          <p:txBody>
            <a:bodyPr anchor="t" rtlCol="false" tIns="0" lIns="0" bIns="0" rIns="0">
              <a:spAutoFit/>
            </a:bodyPr>
            <a:lstStyle/>
            <a:p>
              <a:pPr algn="ctr">
                <a:lnSpc>
                  <a:spcPts val="3779"/>
                </a:lnSpc>
                <a:spcBef>
                  <a:spcPct val="0"/>
                </a:spcBef>
              </a:pPr>
              <a:r>
                <a:rPr lang="en-US" b="true" sz="2699">
                  <a:solidFill>
                    <a:srgbClr val="FDDB3A"/>
                  </a:solidFill>
                  <a:latin typeface="Poppins Bold"/>
                  <a:ea typeface="Poppins Bold"/>
                  <a:cs typeface="Poppins Bold"/>
                  <a:sym typeface="Poppins Bold"/>
                </a:rPr>
                <a:t>Nur wenig Wasser             </a:t>
              </a:r>
            </a:p>
            <a:p>
              <a:pPr algn="ctr">
                <a:lnSpc>
                  <a:spcPts val="3779"/>
                </a:lnSpc>
                <a:spcBef>
                  <a:spcPct val="0"/>
                </a:spcBef>
              </a:pPr>
              <a:r>
                <a:rPr lang="en-US" b="true" sz="2699">
                  <a:solidFill>
                    <a:srgbClr val="FDDB3A"/>
                  </a:solidFill>
                  <a:latin typeface="Poppins Bold"/>
                  <a:ea typeface="Poppins Bold"/>
                  <a:cs typeface="Poppins Bold"/>
                  <a:sym typeface="Poppins Bold"/>
                </a:rPr>
                <a:t> (Arzt entscheidet)</a:t>
              </a:r>
            </a:p>
          </p:txBody>
        </p:sp>
        <p:grpSp>
          <p:nvGrpSpPr>
            <p:cNvPr name="Group 20" id="20"/>
            <p:cNvGrpSpPr/>
            <p:nvPr/>
          </p:nvGrpSpPr>
          <p:grpSpPr>
            <a:xfrm rot="0">
              <a:off x="4394344" y="3822825"/>
              <a:ext cx="2057400" cy="2057400"/>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DB3A"/>
              </a:solidFill>
            </p:spPr>
          </p:sp>
          <p:sp>
            <p:nvSpPr>
              <p:cNvPr name="TextBox 22" id="22"/>
              <p:cNvSpPr txBox="true"/>
              <p:nvPr/>
            </p:nvSpPr>
            <p:spPr>
              <a:xfrm>
                <a:off x="76200" y="19050"/>
                <a:ext cx="660400" cy="717550"/>
              </a:xfrm>
              <a:prstGeom prst="rect">
                <a:avLst/>
              </a:prstGeom>
            </p:spPr>
            <p:txBody>
              <a:bodyPr anchor="ctr" rtlCol="false" tIns="50800" lIns="50800" bIns="50800" rIns="50800"/>
              <a:lstStyle/>
              <a:p>
                <a:pPr algn="ctr">
                  <a:lnSpc>
                    <a:spcPts val="2659"/>
                  </a:lnSpc>
                </a:pPr>
              </a:p>
            </p:txBody>
          </p:sp>
        </p:grpSp>
        <p:grpSp>
          <p:nvGrpSpPr>
            <p:cNvPr name="Group 23" id="23"/>
            <p:cNvGrpSpPr/>
            <p:nvPr/>
          </p:nvGrpSpPr>
          <p:grpSpPr>
            <a:xfrm rot="0">
              <a:off x="6073499" y="817880"/>
              <a:ext cx="2057400" cy="2057400"/>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A834"/>
              </a:solidFill>
            </p:spPr>
          </p:sp>
          <p:sp>
            <p:nvSpPr>
              <p:cNvPr name="TextBox 25" id="25"/>
              <p:cNvSpPr txBox="true"/>
              <p:nvPr/>
            </p:nvSpPr>
            <p:spPr>
              <a:xfrm>
                <a:off x="76200" y="19050"/>
                <a:ext cx="660400" cy="717550"/>
              </a:xfrm>
              <a:prstGeom prst="rect">
                <a:avLst/>
              </a:prstGeom>
            </p:spPr>
            <p:txBody>
              <a:bodyPr anchor="ctr" rtlCol="false" tIns="50800" lIns="50800" bIns="50800" rIns="50800"/>
              <a:lstStyle/>
              <a:p>
                <a:pPr algn="ctr">
                  <a:lnSpc>
                    <a:spcPts val="2659"/>
                  </a:lnSpc>
                </a:pPr>
              </a:p>
            </p:txBody>
          </p:sp>
        </p:grpSp>
      </p:grpSp>
      <p:sp>
        <p:nvSpPr>
          <p:cNvPr name="Freeform 26" id="26"/>
          <p:cNvSpPr/>
          <p:nvPr/>
        </p:nvSpPr>
        <p:spPr>
          <a:xfrm flipH="false" flipV="false" rot="0">
            <a:off x="0" y="4592951"/>
            <a:ext cx="5985860" cy="5694049"/>
          </a:xfrm>
          <a:custGeom>
            <a:avLst/>
            <a:gdLst/>
            <a:ahLst/>
            <a:cxnLst/>
            <a:rect r="r" b="b" t="t" l="l"/>
            <a:pathLst>
              <a:path h="5694049" w="5985860">
                <a:moveTo>
                  <a:pt x="0" y="0"/>
                </a:moveTo>
                <a:lnTo>
                  <a:pt x="5985860" y="0"/>
                </a:lnTo>
                <a:lnTo>
                  <a:pt x="5985860" y="5694049"/>
                </a:lnTo>
                <a:lnTo>
                  <a:pt x="0" y="569404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27" id="27"/>
          <p:cNvGrpSpPr/>
          <p:nvPr/>
        </p:nvGrpSpPr>
        <p:grpSpPr>
          <a:xfrm rot="0">
            <a:off x="4016028" y="716010"/>
            <a:ext cx="13802481" cy="1470800"/>
            <a:chOff x="0" y="0"/>
            <a:chExt cx="18403308" cy="1961067"/>
          </a:xfrm>
        </p:grpSpPr>
        <p:sp>
          <p:nvSpPr>
            <p:cNvPr name="TextBox 28" id="28"/>
            <p:cNvSpPr txBox="true"/>
            <p:nvPr/>
          </p:nvSpPr>
          <p:spPr>
            <a:xfrm rot="0">
              <a:off x="0" y="0"/>
              <a:ext cx="18403308" cy="1109143"/>
            </a:xfrm>
            <a:prstGeom prst="rect">
              <a:avLst/>
            </a:prstGeom>
          </p:spPr>
          <p:txBody>
            <a:bodyPr anchor="t" rtlCol="false" tIns="0" lIns="0" bIns="0" rIns="0">
              <a:spAutoFit/>
            </a:bodyPr>
            <a:lstStyle/>
            <a:p>
              <a:pPr algn="l">
                <a:lnSpc>
                  <a:spcPts val="6050"/>
                </a:lnSpc>
              </a:pPr>
              <a:r>
                <a:rPr lang="en-US" b="true" sz="5500">
                  <a:solidFill>
                    <a:srgbClr val="02509D"/>
                  </a:solidFill>
                  <a:latin typeface="Poppins Ultra-Bold"/>
                  <a:ea typeface="Poppins Ultra-Bold"/>
                  <a:cs typeface="Poppins Ultra-Bold"/>
                  <a:sym typeface="Poppins Ultra-Bold"/>
                </a:rPr>
                <a:t>TRINKEN</a:t>
              </a:r>
            </a:p>
          </p:txBody>
        </p:sp>
        <p:sp>
          <p:nvSpPr>
            <p:cNvPr name="TextBox 29" id="29"/>
            <p:cNvSpPr txBox="true"/>
            <p:nvPr/>
          </p:nvSpPr>
          <p:spPr>
            <a:xfrm rot="0">
              <a:off x="0" y="1313673"/>
              <a:ext cx="15954391" cy="647394"/>
            </a:xfrm>
            <a:prstGeom prst="rect">
              <a:avLst/>
            </a:prstGeom>
          </p:spPr>
          <p:txBody>
            <a:bodyPr anchor="t" rtlCol="false" tIns="0" lIns="0" bIns="0" rIns="0">
              <a:spAutoFit/>
            </a:bodyPr>
            <a:lstStyle/>
            <a:p>
              <a:pPr algn="l">
                <a:lnSpc>
                  <a:spcPts val="3534"/>
                </a:lnSpc>
              </a:pPr>
              <a:r>
                <a:rPr lang="en-US" sz="3100" spc="34" b="true">
                  <a:solidFill>
                    <a:srgbClr val="F39205"/>
                  </a:solidFill>
                  <a:latin typeface="Poppins Bold"/>
                  <a:ea typeface="Poppins Bold"/>
                  <a:cs typeface="Poppins Bold"/>
                  <a:sym typeface="Poppins Bold"/>
                </a:rPr>
                <a:t>wenn du nicht mehr alleine trinken kannst</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0790" y="0"/>
            <a:ext cx="212090" cy="5143500"/>
            <a:chOff x="0" y="0"/>
            <a:chExt cx="55859" cy="1354667"/>
          </a:xfrm>
        </p:grpSpPr>
        <p:sp>
          <p:nvSpPr>
            <p:cNvPr name="Freeform 3" id="3"/>
            <p:cNvSpPr/>
            <p:nvPr/>
          </p:nvSpPr>
          <p:spPr>
            <a:xfrm flipH="false" flipV="false" rot="0">
              <a:off x="0" y="0"/>
              <a:ext cx="55859" cy="1354667"/>
            </a:xfrm>
            <a:custGeom>
              <a:avLst/>
              <a:gdLst/>
              <a:ahLst/>
              <a:cxnLst/>
              <a:rect r="r" b="b" t="t" l="l"/>
              <a:pathLst>
                <a:path h="1354667" w="55859">
                  <a:moveTo>
                    <a:pt x="0" y="0"/>
                  </a:moveTo>
                  <a:lnTo>
                    <a:pt x="55859" y="0"/>
                  </a:lnTo>
                  <a:lnTo>
                    <a:pt x="55859" y="1354667"/>
                  </a:lnTo>
                  <a:lnTo>
                    <a:pt x="0" y="1354667"/>
                  </a:lnTo>
                  <a:close/>
                </a:path>
              </a:pathLst>
            </a:custGeom>
            <a:solidFill>
              <a:srgbClr val="F39200"/>
            </a:solidFill>
          </p:spPr>
        </p:sp>
        <p:sp>
          <p:nvSpPr>
            <p:cNvPr name="TextBox 4" id="4"/>
            <p:cNvSpPr txBox="true"/>
            <p:nvPr/>
          </p:nvSpPr>
          <p:spPr>
            <a:xfrm>
              <a:off x="0" y="-57150"/>
              <a:ext cx="55859" cy="1411817"/>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4500955" y="1866623"/>
            <a:ext cx="2758345" cy="245871"/>
            <a:chOff x="0" y="0"/>
            <a:chExt cx="726478" cy="64756"/>
          </a:xfrm>
        </p:grpSpPr>
        <p:sp>
          <p:nvSpPr>
            <p:cNvPr name="Freeform 6" id="6"/>
            <p:cNvSpPr/>
            <p:nvPr/>
          </p:nvSpPr>
          <p:spPr>
            <a:xfrm flipH="false" flipV="false" rot="0">
              <a:off x="0" y="0"/>
              <a:ext cx="726478" cy="64756"/>
            </a:xfrm>
            <a:custGeom>
              <a:avLst/>
              <a:gdLst/>
              <a:ahLst/>
              <a:cxnLst/>
              <a:rect r="r" b="b" t="t" l="l"/>
              <a:pathLst>
                <a:path h="64756" w="726478">
                  <a:moveTo>
                    <a:pt x="0" y="0"/>
                  </a:moveTo>
                  <a:lnTo>
                    <a:pt x="726478" y="0"/>
                  </a:lnTo>
                  <a:lnTo>
                    <a:pt x="726478" y="64756"/>
                  </a:lnTo>
                  <a:lnTo>
                    <a:pt x="0" y="64756"/>
                  </a:lnTo>
                  <a:close/>
                </a:path>
              </a:pathLst>
            </a:custGeom>
            <a:solidFill>
              <a:srgbClr val="F39200"/>
            </a:solidFill>
          </p:spPr>
        </p:sp>
        <p:sp>
          <p:nvSpPr>
            <p:cNvPr name="TextBox 7" id="7"/>
            <p:cNvSpPr txBox="true"/>
            <p:nvPr/>
          </p:nvSpPr>
          <p:spPr>
            <a:xfrm>
              <a:off x="0" y="-57150"/>
              <a:ext cx="726478" cy="121906"/>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5951885" y="483943"/>
            <a:ext cx="1307415" cy="1089513"/>
            <a:chOff x="0" y="0"/>
            <a:chExt cx="1134716" cy="945597"/>
          </a:xfrm>
        </p:grpSpPr>
        <p:sp>
          <p:nvSpPr>
            <p:cNvPr name="Freeform 9" id="9"/>
            <p:cNvSpPr/>
            <p:nvPr/>
          </p:nvSpPr>
          <p:spPr>
            <a:xfrm flipH="false" flipV="false" rot="0">
              <a:off x="0" y="0"/>
              <a:ext cx="1134745" cy="945642"/>
            </a:xfrm>
            <a:custGeom>
              <a:avLst/>
              <a:gdLst/>
              <a:ahLst/>
              <a:cxnLst/>
              <a:rect r="r" b="b" t="t" l="l"/>
              <a:pathLst>
                <a:path h="945642" w="1134745">
                  <a:moveTo>
                    <a:pt x="0" y="0"/>
                  </a:moveTo>
                  <a:lnTo>
                    <a:pt x="1134745" y="0"/>
                  </a:lnTo>
                  <a:lnTo>
                    <a:pt x="1134745" y="945642"/>
                  </a:lnTo>
                  <a:lnTo>
                    <a:pt x="0" y="945642"/>
                  </a:lnTo>
                  <a:close/>
                </a:path>
              </a:pathLst>
            </a:custGeom>
            <a:blipFill>
              <a:blip r:embed="rId3"/>
              <a:stretch>
                <a:fillRect l="-56918" t="0" r="-56915" b="4"/>
              </a:stretch>
            </a:blipFill>
          </p:spPr>
        </p:sp>
      </p:grpSp>
      <p:sp>
        <p:nvSpPr>
          <p:cNvPr name="Freeform 10" id="10"/>
          <p:cNvSpPr/>
          <p:nvPr/>
        </p:nvSpPr>
        <p:spPr>
          <a:xfrm flipH="false" flipV="false" rot="0">
            <a:off x="11248220" y="4813571"/>
            <a:ext cx="7039780" cy="5473429"/>
          </a:xfrm>
          <a:custGeom>
            <a:avLst/>
            <a:gdLst/>
            <a:ahLst/>
            <a:cxnLst/>
            <a:rect r="r" b="b" t="t" l="l"/>
            <a:pathLst>
              <a:path h="5473429" w="7039780">
                <a:moveTo>
                  <a:pt x="0" y="0"/>
                </a:moveTo>
                <a:lnTo>
                  <a:pt x="7039780" y="0"/>
                </a:lnTo>
                <a:lnTo>
                  <a:pt x="7039780" y="5473429"/>
                </a:lnTo>
                <a:lnTo>
                  <a:pt x="0" y="5473429"/>
                </a:lnTo>
                <a:lnTo>
                  <a:pt x="0" y="0"/>
                </a:lnTo>
                <a:close/>
              </a:path>
            </a:pathLst>
          </a:custGeom>
          <a:blipFill>
            <a:blip r:embed="rId4"/>
            <a:stretch>
              <a:fillRect l="-8348" t="0" r="-8348" b="0"/>
            </a:stretch>
          </a:blipFill>
        </p:spPr>
      </p:sp>
      <p:sp>
        <p:nvSpPr>
          <p:cNvPr name="TextBox 11" id="11"/>
          <p:cNvSpPr txBox="true"/>
          <p:nvPr/>
        </p:nvSpPr>
        <p:spPr>
          <a:xfrm rot="0">
            <a:off x="2535162" y="857250"/>
            <a:ext cx="13802481" cy="728933"/>
          </a:xfrm>
          <a:prstGeom prst="rect">
            <a:avLst/>
          </a:prstGeom>
        </p:spPr>
        <p:txBody>
          <a:bodyPr anchor="t" rtlCol="false" tIns="0" lIns="0" bIns="0" rIns="0">
            <a:spAutoFit/>
          </a:bodyPr>
          <a:lstStyle/>
          <a:p>
            <a:pPr algn="l">
              <a:lnSpc>
                <a:spcPts val="5390"/>
              </a:lnSpc>
            </a:pPr>
            <a:r>
              <a:rPr lang="en-US" b="true" sz="4900">
                <a:solidFill>
                  <a:srgbClr val="02509D"/>
                </a:solidFill>
                <a:latin typeface="Poppins Ultra-Bold"/>
                <a:ea typeface="Poppins Ultra-Bold"/>
                <a:cs typeface="Poppins Ultra-Bold"/>
                <a:sym typeface="Poppins Ultra-Bold"/>
              </a:rPr>
              <a:t>ESSEN</a:t>
            </a:r>
          </a:p>
        </p:txBody>
      </p:sp>
      <p:sp>
        <p:nvSpPr>
          <p:cNvPr name="TextBox 12" id="12"/>
          <p:cNvSpPr txBox="true"/>
          <p:nvPr/>
        </p:nvSpPr>
        <p:spPr>
          <a:xfrm rot="-5400000">
            <a:off x="-666742" y="7021512"/>
            <a:ext cx="3970003" cy="358775"/>
          </a:xfrm>
          <a:prstGeom prst="rect">
            <a:avLst/>
          </a:prstGeom>
        </p:spPr>
        <p:txBody>
          <a:bodyPr anchor="t" rtlCol="false" tIns="0" lIns="0" bIns="0" rIns="0">
            <a:spAutoFit/>
          </a:bodyPr>
          <a:lstStyle/>
          <a:p>
            <a:pPr algn="ctr">
              <a:lnSpc>
                <a:spcPts val="2799"/>
              </a:lnSpc>
              <a:spcBef>
                <a:spcPct val="0"/>
              </a:spcBef>
            </a:pPr>
            <a:r>
              <a:rPr lang="en-US" b="true" sz="1999">
                <a:solidFill>
                  <a:srgbClr val="02509D"/>
                </a:solidFill>
                <a:latin typeface="Poppins Medium"/>
                <a:ea typeface="Poppins Medium"/>
                <a:cs typeface="Poppins Medium"/>
                <a:sym typeface="Poppins Medium"/>
              </a:rPr>
              <a:t>www.ichbestimmeselbst.de</a:t>
            </a:r>
          </a:p>
        </p:txBody>
      </p:sp>
      <p:sp>
        <p:nvSpPr>
          <p:cNvPr name="TextBox 13" id="13"/>
          <p:cNvSpPr txBox="true"/>
          <p:nvPr/>
        </p:nvSpPr>
        <p:spPr>
          <a:xfrm rot="0">
            <a:off x="2535162" y="1734879"/>
            <a:ext cx="11965793" cy="490308"/>
          </a:xfrm>
          <a:prstGeom prst="rect">
            <a:avLst/>
          </a:prstGeom>
        </p:spPr>
        <p:txBody>
          <a:bodyPr anchor="t" rtlCol="false" tIns="0" lIns="0" bIns="0" rIns="0">
            <a:spAutoFit/>
          </a:bodyPr>
          <a:lstStyle/>
          <a:p>
            <a:pPr algn="l">
              <a:lnSpc>
                <a:spcPts val="3534"/>
              </a:lnSpc>
            </a:pPr>
            <a:r>
              <a:rPr lang="en-US" sz="3100" spc="34" b="true">
                <a:solidFill>
                  <a:srgbClr val="F39205"/>
                </a:solidFill>
                <a:latin typeface="Poppins Bold"/>
                <a:ea typeface="Poppins Bold"/>
                <a:cs typeface="Poppins Bold"/>
                <a:sym typeface="Poppins Bold"/>
              </a:rPr>
              <a:t>wenn du nicht mehr alleine essen kannst</a:t>
            </a:r>
          </a:p>
        </p:txBody>
      </p:sp>
      <p:sp>
        <p:nvSpPr>
          <p:cNvPr name="TextBox 14" id="14"/>
          <p:cNvSpPr txBox="true"/>
          <p:nvPr/>
        </p:nvSpPr>
        <p:spPr>
          <a:xfrm rot="0">
            <a:off x="4626254" y="8259547"/>
            <a:ext cx="3759669" cy="618464"/>
          </a:xfrm>
          <a:prstGeom prst="rect">
            <a:avLst/>
          </a:prstGeom>
        </p:spPr>
        <p:txBody>
          <a:bodyPr anchor="t" rtlCol="false" tIns="0" lIns="0" bIns="0" rIns="0">
            <a:spAutoFit/>
          </a:bodyPr>
          <a:lstStyle/>
          <a:p>
            <a:pPr algn="ctr">
              <a:lnSpc>
                <a:spcPts val="4759"/>
              </a:lnSpc>
              <a:spcBef>
                <a:spcPct val="0"/>
              </a:spcBef>
            </a:pPr>
            <a:r>
              <a:rPr lang="en-US" b="true" sz="3399">
                <a:solidFill>
                  <a:srgbClr val="02509D"/>
                </a:solidFill>
                <a:latin typeface="Poppins Bold"/>
                <a:ea typeface="Poppins Bold"/>
                <a:cs typeface="Poppins Bold"/>
                <a:sym typeface="Poppins Bold"/>
              </a:rPr>
              <a:t>Du entscheidest!</a:t>
            </a:r>
          </a:p>
        </p:txBody>
      </p:sp>
      <p:sp>
        <p:nvSpPr>
          <p:cNvPr name="TextBox 15" id="15"/>
          <p:cNvSpPr txBox="true"/>
          <p:nvPr/>
        </p:nvSpPr>
        <p:spPr>
          <a:xfrm rot="0">
            <a:off x="4460463" y="3610989"/>
            <a:ext cx="5980957" cy="3863111"/>
          </a:xfrm>
          <a:prstGeom prst="rect">
            <a:avLst/>
          </a:prstGeom>
        </p:spPr>
        <p:txBody>
          <a:bodyPr anchor="t" rtlCol="false" tIns="0" lIns="0" bIns="0" rIns="0">
            <a:spAutoFit/>
          </a:bodyPr>
          <a:lstStyle/>
          <a:p>
            <a:pPr algn="l">
              <a:lnSpc>
                <a:spcPts val="4434"/>
              </a:lnSpc>
            </a:pPr>
            <a:r>
              <a:rPr lang="en-US" sz="3167" b="true">
                <a:solidFill>
                  <a:srgbClr val="F39200"/>
                </a:solidFill>
                <a:latin typeface="Poppins Bold"/>
                <a:ea typeface="Poppins Bold"/>
                <a:cs typeface="Poppins Bold"/>
                <a:sym typeface="Poppins Bold"/>
              </a:rPr>
              <a:t>Künstliche Ernährung über Schlauch in den Magen</a:t>
            </a:r>
          </a:p>
          <a:p>
            <a:pPr algn="l">
              <a:lnSpc>
                <a:spcPts val="4434"/>
              </a:lnSpc>
            </a:pPr>
          </a:p>
          <a:p>
            <a:pPr algn="l">
              <a:lnSpc>
                <a:spcPts val="4434"/>
              </a:lnSpc>
            </a:pPr>
          </a:p>
          <a:p>
            <a:pPr algn="l">
              <a:lnSpc>
                <a:spcPts val="3874"/>
              </a:lnSpc>
            </a:pPr>
          </a:p>
          <a:p>
            <a:pPr algn="l">
              <a:lnSpc>
                <a:spcPts val="4434"/>
              </a:lnSpc>
            </a:pPr>
            <a:r>
              <a:rPr lang="en-US" sz="3167" b="true">
                <a:solidFill>
                  <a:srgbClr val="F39200"/>
                </a:solidFill>
                <a:latin typeface="Poppins Bold"/>
                <a:ea typeface="Poppins Bold"/>
                <a:cs typeface="Poppins Bold"/>
                <a:sym typeface="Poppins Bold"/>
              </a:rPr>
              <a:t>K</a:t>
            </a:r>
            <a:r>
              <a:rPr lang="en-US" sz="3167" b="true">
                <a:solidFill>
                  <a:srgbClr val="F39200"/>
                </a:solidFill>
                <a:latin typeface="Poppins Bold"/>
                <a:ea typeface="Poppins Bold"/>
                <a:cs typeface="Poppins Bold"/>
                <a:sym typeface="Poppins Bold"/>
              </a:rPr>
              <a:t>e</a:t>
            </a:r>
            <a:r>
              <a:rPr lang="en-US" sz="3167" b="true">
                <a:solidFill>
                  <a:srgbClr val="F39200"/>
                </a:solidFill>
                <a:latin typeface="Poppins Bold"/>
                <a:ea typeface="Poppins Bold"/>
                <a:cs typeface="Poppins Bold"/>
                <a:sym typeface="Poppins Bold"/>
              </a:rPr>
              <a:t>i</a:t>
            </a:r>
            <a:r>
              <a:rPr lang="en-US" sz="3167" b="true">
                <a:solidFill>
                  <a:srgbClr val="F39200"/>
                </a:solidFill>
                <a:latin typeface="Poppins Bold"/>
                <a:ea typeface="Poppins Bold"/>
                <a:cs typeface="Poppins Bold"/>
                <a:sym typeface="Poppins Bold"/>
              </a:rPr>
              <a:t>ne künstlich</a:t>
            </a:r>
            <a:r>
              <a:rPr lang="en-US" sz="3167" b="true">
                <a:solidFill>
                  <a:srgbClr val="F39200"/>
                </a:solidFill>
                <a:latin typeface="Poppins Bold"/>
                <a:ea typeface="Poppins Bold"/>
                <a:cs typeface="Poppins Bold"/>
                <a:sym typeface="Poppins Bold"/>
              </a:rPr>
              <a:t>e Ernährung</a:t>
            </a:r>
          </a:p>
          <a:p>
            <a:pPr algn="l">
              <a:lnSpc>
                <a:spcPts val="4434"/>
              </a:lnSpc>
            </a:pPr>
          </a:p>
        </p:txBody>
      </p:sp>
      <p:sp>
        <p:nvSpPr>
          <p:cNvPr name="Freeform 16" id="16"/>
          <p:cNvSpPr/>
          <p:nvPr/>
        </p:nvSpPr>
        <p:spPr>
          <a:xfrm flipH="false" flipV="false" rot="0">
            <a:off x="2535162" y="3402687"/>
            <a:ext cx="1391901" cy="1391901"/>
          </a:xfrm>
          <a:custGeom>
            <a:avLst/>
            <a:gdLst/>
            <a:ahLst/>
            <a:cxnLst/>
            <a:rect r="r" b="b" t="t" l="l"/>
            <a:pathLst>
              <a:path h="1391901" w="1391901">
                <a:moveTo>
                  <a:pt x="0" y="0"/>
                </a:moveTo>
                <a:lnTo>
                  <a:pt x="1391901" y="0"/>
                </a:lnTo>
                <a:lnTo>
                  <a:pt x="1391901" y="1391901"/>
                </a:lnTo>
                <a:lnTo>
                  <a:pt x="0" y="139190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0">
            <a:off x="2535162" y="5975688"/>
            <a:ext cx="1391901" cy="1391901"/>
          </a:xfrm>
          <a:custGeom>
            <a:avLst/>
            <a:gdLst/>
            <a:ahLst/>
            <a:cxnLst/>
            <a:rect r="r" b="b" t="t" l="l"/>
            <a:pathLst>
              <a:path h="1391901" w="1391901">
                <a:moveTo>
                  <a:pt x="0" y="0"/>
                </a:moveTo>
                <a:lnTo>
                  <a:pt x="1391901" y="0"/>
                </a:lnTo>
                <a:lnTo>
                  <a:pt x="1391901" y="1391900"/>
                </a:lnTo>
                <a:lnTo>
                  <a:pt x="0" y="13919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500955" y="2413635"/>
            <a:ext cx="2758345" cy="245871"/>
            <a:chOff x="0" y="0"/>
            <a:chExt cx="726478" cy="64756"/>
          </a:xfrm>
        </p:grpSpPr>
        <p:sp>
          <p:nvSpPr>
            <p:cNvPr name="Freeform 3" id="3"/>
            <p:cNvSpPr/>
            <p:nvPr/>
          </p:nvSpPr>
          <p:spPr>
            <a:xfrm flipH="false" flipV="false" rot="0">
              <a:off x="0" y="0"/>
              <a:ext cx="726478" cy="64756"/>
            </a:xfrm>
            <a:custGeom>
              <a:avLst/>
              <a:gdLst/>
              <a:ahLst/>
              <a:cxnLst/>
              <a:rect r="r" b="b" t="t" l="l"/>
              <a:pathLst>
                <a:path h="64756" w="726478">
                  <a:moveTo>
                    <a:pt x="0" y="0"/>
                  </a:moveTo>
                  <a:lnTo>
                    <a:pt x="726478" y="0"/>
                  </a:lnTo>
                  <a:lnTo>
                    <a:pt x="726478" y="64756"/>
                  </a:lnTo>
                  <a:lnTo>
                    <a:pt x="0" y="64756"/>
                  </a:lnTo>
                  <a:close/>
                </a:path>
              </a:pathLst>
            </a:custGeom>
            <a:solidFill>
              <a:srgbClr val="F39200"/>
            </a:solidFill>
          </p:spPr>
        </p:sp>
        <p:sp>
          <p:nvSpPr>
            <p:cNvPr name="TextBox 4" id="4"/>
            <p:cNvSpPr txBox="true"/>
            <p:nvPr/>
          </p:nvSpPr>
          <p:spPr>
            <a:xfrm>
              <a:off x="0" y="-57150"/>
              <a:ext cx="726478" cy="121906"/>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028700" y="1574847"/>
            <a:ext cx="1856645" cy="68071"/>
            <a:chOff x="0" y="0"/>
            <a:chExt cx="488993" cy="17928"/>
          </a:xfrm>
        </p:grpSpPr>
        <p:sp>
          <p:nvSpPr>
            <p:cNvPr name="Freeform 6" id="6"/>
            <p:cNvSpPr/>
            <p:nvPr/>
          </p:nvSpPr>
          <p:spPr>
            <a:xfrm flipH="false" flipV="false" rot="0">
              <a:off x="0" y="0"/>
              <a:ext cx="488993" cy="17928"/>
            </a:xfrm>
            <a:custGeom>
              <a:avLst/>
              <a:gdLst/>
              <a:ahLst/>
              <a:cxnLst/>
              <a:rect r="r" b="b" t="t" l="l"/>
              <a:pathLst>
                <a:path h="17928" w="488993">
                  <a:moveTo>
                    <a:pt x="0" y="0"/>
                  </a:moveTo>
                  <a:lnTo>
                    <a:pt x="488993" y="0"/>
                  </a:lnTo>
                  <a:lnTo>
                    <a:pt x="488993" y="17928"/>
                  </a:lnTo>
                  <a:lnTo>
                    <a:pt x="0" y="17928"/>
                  </a:lnTo>
                  <a:close/>
                </a:path>
              </a:pathLst>
            </a:custGeom>
            <a:solidFill>
              <a:srgbClr val="F39200"/>
            </a:solidFill>
          </p:spPr>
        </p:sp>
        <p:sp>
          <p:nvSpPr>
            <p:cNvPr name="TextBox 7" id="7"/>
            <p:cNvSpPr txBox="true"/>
            <p:nvPr/>
          </p:nvSpPr>
          <p:spPr>
            <a:xfrm>
              <a:off x="0" y="-57150"/>
              <a:ext cx="488993" cy="75078"/>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1441030" y="3495148"/>
            <a:ext cx="5246370" cy="524637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78303" t="0" r="-78303" b="0"/>
              </a:stretch>
            </a:blipFill>
          </p:spPr>
        </p:sp>
      </p:grpSp>
      <p:sp>
        <p:nvSpPr>
          <p:cNvPr name="TextBox 10" id="10"/>
          <p:cNvSpPr txBox="true"/>
          <p:nvPr/>
        </p:nvSpPr>
        <p:spPr>
          <a:xfrm rot="0">
            <a:off x="1028700" y="781495"/>
            <a:ext cx="6448950" cy="570611"/>
          </a:xfrm>
          <a:prstGeom prst="rect">
            <a:avLst/>
          </a:prstGeom>
        </p:spPr>
        <p:txBody>
          <a:bodyPr anchor="t" rtlCol="false" tIns="0" lIns="0" bIns="0" rIns="0">
            <a:spAutoFit/>
          </a:bodyPr>
          <a:lstStyle/>
          <a:p>
            <a:pPr algn="l">
              <a:lnSpc>
                <a:spcPts val="4041"/>
              </a:lnSpc>
            </a:pPr>
            <a:r>
              <a:rPr lang="en-US" sz="4299" b="true">
                <a:solidFill>
                  <a:srgbClr val="02509D"/>
                </a:solidFill>
                <a:latin typeface="Poppins Ultra-Bold"/>
                <a:ea typeface="Poppins Ultra-Bold"/>
                <a:cs typeface="Poppins Ultra-Bold"/>
                <a:sym typeface="Poppins Ultra-Bold"/>
              </a:rPr>
              <a:t>Wer bin ich? </a:t>
            </a:r>
          </a:p>
        </p:txBody>
      </p:sp>
      <p:sp>
        <p:nvSpPr>
          <p:cNvPr name="TextBox 11" id="11"/>
          <p:cNvSpPr txBox="true"/>
          <p:nvPr/>
        </p:nvSpPr>
        <p:spPr>
          <a:xfrm rot="0">
            <a:off x="1028700" y="2121711"/>
            <a:ext cx="5411826" cy="765937"/>
          </a:xfrm>
          <a:prstGeom prst="rect">
            <a:avLst/>
          </a:prstGeom>
        </p:spPr>
        <p:txBody>
          <a:bodyPr anchor="t" rtlCol="false" tIns="0" lIns="0" bIns="0" rIns="0">
            <a:spAutoFit/>
          </a:bodyPr>
          <a:lstStyle/>
          <a:p>
            <a:pPr algn="l">
              <a:lnSpc>
                <a:spcPts val="5264"/>
              </a:lnSpc>
            </a:pPr>
            <a:r>
              <a:rPr lang="en-US" sz="5600" b="true">
                <a:solidFill>
                  <a:srgbClr val="02509D"/>
                </a:solidFill>
                <a:latin typeface="Poppins Ultra-Bold"/>
                <a:ea typeface="Poppins Ultra-Bold"/>
                <a:cs typeface="Poppins Ultra-Bold"/>
                <a:sym typeface="Poppins Ultra-Bold"/>
              </a:rPr>
              <a:t>Mein Name ist </a:t>
            </a:r>
          </a:p>
        </p:txBody>
      </p:sp>
      <p:sp>
        <p:nvSpPr>
          <p:cNvPr name="TextBox 12" id="12"/>
          <p:cNvSpPr txBox="true"/>
          <p:nvPr/>
        </p:nvSpPr>
        <p:spPr>
          <a:xfrm rot="0">
            <a:off x="6693266" y="2121711"/>
            <a:ext cx="2898991" cy="765937"/>
          </a:xfrm>
          <a:prstGeom prst="rect">
            <a:avLst/>
          </a:prstGeom>
        </p:spPr>
        <p:txBody>
          <a:bodyPr anchor="t" rtlCol="false" tIns="0" lIns="0" bIns="0" rIns="0">
            <a:spAutoFit/>
          </a:bodyPr>
          <a:lstStyle/>
          <a:p>
            <a:pPr algn="l">
              <a:lnSpc>
                <a:spcPts val="5264"/>
              </a:lnSpc>
            </a:pPr>
            <a:r>
              <a:rPr lang="en-US" sz="5600" b="true">
                <a:solidFill>
                  <a:srgbClr val="02509D"/>
                </a:solidFill>
                <a:latin typeface="Poppins Ultra-Bold"/>
                <a:ea typeface="Poppins Ultra-Bold"/>
                <a:cs typeface="Poppins Ultra-Bold"/>
                <a:sym typeface="Poppins Ultra-Bold"/>
              </a:rPr>
              <a:t>...</a:t>
            </a:r>
          </a:p>
        </p:txBody>
      </p:sp>
      <p:grpSp>
        <p:nvGrpSpPr>
          <p:cNvPr name="Group 13" id="13"/>
          <p:cNvGrpSpPr/>
          <p:nvPr/>
        </p:nvGrpSpPr>
        <p:grpSpPr>
          <a:xfrm rot="0">
            <a:off x="15880128" y="1032241"/>
            <a:ext cx="1379172" cy="1149311"/>
            <a:chOff x="0" y="0"/>
            <a:chExt cx="1134716" cy="945597"/>
          </a:xfrm>
        </p:grpSpPr>
        <p:sp>
          <p:nvSpPr>
            <p:cNvPr name="Freeform 14" id="14"/>
            <p:cNvSpPr/>
            <p:nvPr/>
          </p:nvSpPr>
          <p:spPr>
            <a:xfrm flipH="false" flipV="false" rot="0">
              <a:off x="0" y="0"/>
              <a:ext cx="1134745" cy="945642"/>
            </a:xfrm>
            <a:custGeom>
              <a:avLst/>
              <a:gdLst/>
              <a:ahLst/>
              <a:cxnLst/>
              <a:rect r="r" b="b" t="t" l="l"/>
              <a:pathLst>
                <a:path h="945642" w="1134745">
                  <a:moveTo>
                    <a:pt x="0" y="0"/>
                  </a:moveTo>
                  <a:lnTo>
                    <a:pt x="1134745" y="0"/>
                  </a:lnTo>
                  <a:lnTo>
                    <a:pt x="1134745" y="945642"/>
                  </a:lnTo>
                  <a:lnTo>
                    <a:pt x="0" y="945642"/>
                  </a:lnTo>
                  <a:close/>
                </a:path>
              </a:pathLst>
            </a:custGeom>
            <a:blipFill>
              <a:blip r:embed="rId2"/>
              <a:stretch>
                <a:fillRect l="-56918" t="0" r="-56915" b="4"/>
              </a:stretch>
            </a:blipFill>
          </p:spPr>
        </p:sp>
      </p:grpSp>
      <p:grpSp>
        <p:nvGrpSpPr>
          <p:cNvPr name="Group 15" id="15"/>
          <p:cNvGrpSpPr/>
          <p:nvPr/>
        </p:nvGrpSpPr>
        <p:grpSpPr>
          <a:xfrm rot="0">
            <a:off x="1028700" y="3280717"/>
            <a:ext cx="8722629" cy="6463265"/>
            <a:chOff x="0" y="0"/>
            <a:chExt cx="11630172" cy="8617686"/>
          </a:xfrm>
        </p:grpSpPr>
        <p:sp>
          <p:nvSpPr>
            <p:cNvPr name="TextBox 16" id="16"/>
            <p:cNvSpPr txBox="true"/>
            <p:nvPr/>
          </p:nvSpPr>
          <p:spPr>
            <a:xfrm rot="0">
              <a:off x="50800" y="76200"/>
              <a:ext cx="8598600" cy="786215"/>
            </a:xfrm>
            <a:prstGeom prst="rect">
              <a:avLst/>
            </a:prstGeom>
          </p:spPr>
          <p:txBody>
            <a:bodyPr anchor="t" rtlCol="false" tIns="0" lIns="0" bIns="0" rIns="0">
              <a:spAutoFit/>
            </a:bodyPr>
            <a:lstStyle/>
            <a:p>
              <a:pPr algn="l">
                <a:lnSpc>
                  <a:spcPts val="4041"/>
                </a:lnSpc>
              </a:pPr>
              <a:r>
                <a:rPr lang="en-US" sz="4299" b="true">
                  <a:solidFill>
                    <a:srgbClr val="F39205"/>
                  </a:solidFill>
                  <a:latin typeface="Poppins Ultra-Bold"/>
                  <a:ea typeface="Poppins Ultra-Bold"/>
                  <a:cs typeface="Poppins Ultra-Bold"/>
                  <a:sym typeface="Poppins Ultra-Bold"/>
                </a:rPr>
                <a:t>Betreuungsverein ...  </a:t>
              </a:r>
            </a:p>
          </p:txBody>
        </p:sp>
        <p:sp>
          <p:nvSpPr>
            <p:cNvPr name="TextBox 17" id="17"/>
            <p:cNvSpPr txBox="true"/>
            <p:nvPr/>
          </p:nvSpPr>
          <p:spPr>
            <a:xfrm rot="0">
              <a:off x="50800" y="1097365"/>
              <a:ext cx="11579372" cy="3713057"/>
            </a:xfrm>
            <a:prstGeom prst="rect">
              <a:avLst/>
            </a:prstGeom>
          </p:spPr>
          <p:txBody>
            <a:bodyPr anchor="t" rtlCol="false" tIns="0" lIns="0" bIns="0" rIns="0">
              <a:spAutoFit/>
            </a:bodyPr>
            <a:lstStyle/>
            <a:p>
              <a:pPr algn="l" marL="496571" indent="-248285" lvl="1">
                <a:lnSpc>
                  <a:spcPts val="3220"/>
                </a:lnSpc>
                <a:buFont typeface="Arial"/>
                <a:buChar char="•"/>
              </a:pPr>
              <a:r>
                <a:rPr lang="en-US" b="true" sz="2300">
                  <a:solidFill>
                    <a:srgbClr val="02509D"/>
                  </a:solidFill>
                  <a:latin typeface="Poppins Bold"/>
                  <a:ea typeface="Poppins Bold"/>
                  <a:cs typeface="Poppins Bold"/>
                  <a:sym typeface="Poppins Bold"/>
                </a:rPr>
                <a:t>dort arbeiten Fach·leute</a:t>
              </a:r>
            </a:p>
            <a:p>
              <a:pPr algn="l" marL="496571" indent="-248285" lvl="1">
                <a:lnSpc>
                  <a:spcPts val="3220"/>
                </a:lnSpc>
                <a:buFont typeface="Arial"/>
                <a:buChar char="•"/>
              </a:pPr>
              <a:r>
                <a:rPr lang="en-US" b="true" sz="2300">
                  <a:solidFill>
                    <a:srgbClr val="02509D"/>
                  </a:solidFill>
                  <a:latin typeface="Poppins Bold"/>
                  <a:ea typeface="Poppins Bold"/>
                  <a:cs typeface="Poppins Bold"/>
                  <a:sym typeface="Poppins Bold"/>
                </a:rPr>
                <a:t>erklärt Rechtlichen Betreuung</a:t>
              </a:r>
            </a:p>
            <a:p>
              <a:pPr algn="l" marL="496571" indent="-248285" lvl="1">
                <a:lnSpc>
                  <a:spcPts val="3220"/>
                </a:lnSpc>
                <a:buFont typeface="Arial"/>
                <a:buChar char="•"/>
              </a:pPr>
              <a:r>
                <a:rPr lang="en-US" b="true" sz="2300">
                  <a:solidFill>
                    <a:srgbClr val="02509D"/>
                  </a:solidFill>
                  <a:latin typeface="Poppins Bold"/>
                  <a:ea typeface="Poppins Bold"/>
                  <a:cs typeface="Poppins Bold"/>
                  <a:sym typeface="Poppins Bold"/>
                </a:rPr>
                <a:t>berät betreute Menschen</a:t>
              </a:r>
            </a:p>
            <a:p>
              <a:pPr algn="l" marL="496571" indent="-248285" lvl="1">
                <a:lnSpc>
                  <a:spcPts val="3220"/>
                </a:lnSpc>
                <a:buFont typeface="Arial"/>
                <a:buChar char="•"/>
              </a:pPr>
              <a:r>
                <a:rPr lang="en-US" b="true" sz="2300">
                  <a:solidFill>
                    <a:srgbClr val="02509D"/>
                  </a:solidFill>
                  <a:latin typeface="Poppins Bold"/>
                  <a:ea typeface="Poppins Bold"/>
                  <a:cs typeface="Poppins Bold"/>
                  <a:sym typeface="Poppins Bold"/>
                </a:rPr>
                <a:t>hilft ehrenamtlich rechtlichen Betreuern</a:t>
              </a:r>
            </a:p>
            <a:p>
              <a:pPr algn="l" marL="496571" indent="-248285" lvl="1">
                <a:lnSpc>
                  <a:spcPts val="3220"/>
                </a:lnSpc>
                <a:buFont typeface="Arial"/>
                <a:buChar char="•"/>
              </a:pPr>
              <a:r>
                <a:rPr lang="en-US" b="true" sz="2300">
                  <a:solidFill>
                    <a:srgbClr val="02509D"/>
                  </a:solidFill>
                  <a:latin typeface="Poppins Bold"/>
                  <a:ea typeface="Poppins Bold"/>
                  <a:cs typeface="Poppins Bold"/>
                  <a:sym typeface="Poppins Bold"/>
                </a:rPr>
                <a:t>bietet Gespräche an</a:t>
              </a:r>
            </a:p>
            <a:p>
              <a:pPr algn="l" marL="496571" indent="-248285" lvl="1">
                <a:lnSpc>
                  <a:spcPts val="3220"/>
                </a:lnSpc>
                <a:buFont typeface="Arial"/>
                <a:buChar char="•"/>
              </a:pPr>
              <a:r>
                <a:rPr lang="en-US" b="true" sz="2300">
                  <a:solidFill>
                    <a:srgbClr val="02509D"/>
                  </a:solidFill>
                  <a:latin typeface="Poppins Bold"/>
                  <a:ea typeface="Poppins Bold"/>
                  <a:cs typeface="Poppins Bold"/>
                  <a:sym typeface="Poppins Bold"/>
                </a:rPr>
                <a:t>erklärt Vorsorge·vollmacht  und Patienten·verfügung</a:t>
              </a:r>
            </a:p>
            <a:p>
              <a:pPr algn="l" marL="496571" indent="-248285" lvl="1">
                <a:lnSpc>
                  <a:spcPts val="3220"/>
                </a:lnSpc>
                <a:buFont typeface="Arial"/>
                <a:buChar char="•"/>
              </a:pPr>
              <a:r>
                <a:rPr lang="en-US" b="true" sz="2300">
                  <a:solidFill>
                    <a:srgbClr val="02509D"/>
                  </a:solidFill>
                  <a:latin typeface="Poppins Bold"/>
                  <a:ea typeface="Poppins Bold"/>
                  <a:cs typeface="Poppins Bold"/>
                  <a:sym typeface="Poppins Bold"/>
                </a:rPr>
                <a:t>führt selber rechtliche Betreuungen. </a:t>
              </a:r>
            </a:p>
          </p:txBody>
        </p:sp>
        <p:sp>
          <p:nvSpPr>
            <p:cNvPr name="TextBox 18" id="18"/>
            <p:cNvSpPr txBox="true"/>
            <p:nvPr/>
          </p:nvSpPr>
          <p:spPr>
            <a:xfrm rot="0">
              <a:off x="0" y="5483521"/>
              <a:ext cx="8598600" cy="786215"/>
            </a:xfrm>
            <a:prstGeom prst="rect">
              <a:avLst/>
            </a:prstGeom>
          </p:spPr>
          <p:txBody>
            <a:bodyPr anchor="t" rtlCol="false" tIns="0" lIns="0" bIns="0" rIns="0">
              <a:spAutoFit/>
            </a:bodyPr>
            <a:lstStyle/>
            <a:p>
              <a:pPr algn="l">
                <a:lnSpc>
                  <a:spcPts val="4041"/>
                </a:lnSpc>
              </a:pPr>
              <a:r>
                <a:rPr lang="en-US" sz="4299" b="true">
                  <a:solidFill>
                    <a:srgbClr val="F39205"/>
                  </a:solidFill>
                  <a:latin typeface="Poppins Bold"/>
                  <a:ea typeface="Poppins Bold"/>
                  <a:cs typeface="Poppins Bold"/>
                  <a:sym typeface="Poppins Bold"/>
                </a:rPr>
                <a:t>Hilft bei Fragen </a:t>
              </a:r>
            </a:p>
          </p:txBody>
        </p:sp>
        <p:sp>
          <p:nvSpPr>
            <p:cNvPr name="TextBox 19" id="19"/>
            <p:cNvSpPr txBox="true"/>
            <p:nvPr/>
          </p:nvSpPr>
          <p:spPr>
            <a:xfrm rot="0">
              <a:off x="50800" y="6504686"/>
              <a:ext cx="9082541" cy="2113001"/>
            </a:xfrm>
            <a:prstGeom prst="rect">
              <a:avLst/>
            </a:prstGeom>
          </p:spPr>
          <p:txBody>
            <a:bodyPr anchor="t" rtlCol="false" tIns="0" lIns="0" bIns="0" rIns="0">
              <a:spAutoFit/>
            </a:bodyPr>
            <a:lstStyle/>
            <a:p>
              <a:pPr algn="l" marL="496571" indent="-248285" lvl="1">
                <a:lnSpc>
                  <a:spcPts val="3220"/>
                </a:lnSpc>
                <a:buFont typeface="Arial"/>
                <a:buChar char="•"/>
              </a:pPr>
              <a:r>
                <a:rPr lang="en-US" b="true" sz="2300">
                  <a:solidFill>
                    <a:srgbClr val="02509D"/>
                  </a:solidFill>
                  <a:latin typeface="Poppins Bold"/>
                  <a:ea typeface="Poppins Bold"/>
                  <a:cs typeface="Poppins Bold"/>
                  <a:sym typeface="Poppins Bold"/>
                </a:rPr>
                <a:t>zu deinen Rechten </a:t>
              </a:r>
            </a:p>
            <a:p>
              <a:pPr algn="l" marL="496571" indent="-248285" lvl="1">
                <a:lnSpc>
                  <a:spcPts val="3220"/>
                </a:lnSpc>
                <a:buFont typeface="Arial"/>
                <a:buChar char="•"/>
              </a:pPr>
              <a:r>
                <a:rPr lang="en-US" b="true" sz="2300">
                  <a:solidFill>
                    <a:srgbClr val="02509D"/>
                  </a:solidFill>
                  <a:latin typeface="Poppins Bold"/>
                  <a:ea typeface="Poppins Bold"/>
                  <a:cs typeface="Poppins Bold"/>
                  <a:sym typeface="Poppins Bold"/>
                </a:rPr>
                <a:t>wenn es Probleme gibt</a:t>
              </a:r>
            </a:p>
            <a:p>
              <a:pPr algn="l" marL="496571" indent="-248285" lvl="1">
                <a:lnSpc>
                  <a:spcPts val="3220"/>
                </a:lnSpc>
                <a:buFont typeface="Arial"/>
                <a:buChar char="•"/>
              </a:pPr>
              <a:r>
                <a:rPr lang="en-US" b="true" sz="2300">
                  <a:solidFill>
                    <a:srgbClr val="02509D"/>
                  </a:solidFill>
                  <a:latin typeface="Poppins Bold"/>
                  <a:ea typeface="Poppins Bold"/>
                  <a:cs typeface="Poppins Bold"/>
                  <a:sym typeface="Poppins Bold"/>
                </a:rPr>
                <a:t>wenn du Unterstützung brauchst</a:t>
              </a:r>
            </a:p>
            <a:p>
              <a:pPr algn="l">
                <a:lnSpc>
                  <a:spcPts val="3220"/>
                </a:lnSpc>
              </a:pP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0790" y="0"/>
            <a:ext cx="212090" cy="5143500"/>
            <a:chOff x="0" y="0"/>
            <a:chExt cx="55859" cy="1354667"/>
          </a:xfrm>
        </p:grpSpPr>
        <p:sp>
          <p:nvSpPr>
            <p:cNvPr name="Freeform 3" id="3"/>
            <p:cNvSpPr/>
            <p:nvPr/>
          </p:nvSpPr>
          <p:spPr>
            <a:xfrm flipH="false" flipV="false" rot="0">
              <a:off x="0" y="0"/>
              <a:ext cx="55859" cy="1354667"/>
            </a:xfrm>
            <a:custGeom>
              <a:avLst/>
              <a:gdLst/>
              <a:ahLst/>
              <a:cxnLst/>
              <a:rect r="r" b="b" t="t" l="l"/>
              <a:pathLst>
                <a:path h="1354667" w="55859">
                  <a:moveTo>
                    <a:pt x="0" y="0"/>
                  </a:moveTo>
                  <a:lnTo>
                    <a:pt x="55859" y="0"/>
                  </a:lnTo>
                  <a:lnTo>
                    <a:pt x="55859" y="1354667"/>
                  </a:lnTo>
                  <a:lnTo>
                    <a:pt x="0" y="1354667"/>
                  </a:lnTo>
                  <a:close/>
                </a:path>
              </a:pathLst>
            </a:custGeom>
            <a:solidFill>
              <a:srgbClr val="F39200"/>
            </a:solidFill>
          </p:spPr>
        </p:sp>
        <p:sp>
          <p:nvSpPr>
            <p:cNvPr name="TextBox 4" id="4"/>
            <p:cNvSpPr txBox="true"/>
            <p:nvPr/>
          </p:nvSpPr>
          <p:spPr>
            <a:xfrm>
              <a:off x="0" y="-57150"/>
              <a:ext cx="55859" cy="1411817"/>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4500955" y="1866623"/>
            <a:ext cx="2758345" cy="245871"/>
            <a:chOff x="0" y="0"/>
            <a:chExt cx="726478" cy="64756"/>
          </a:xfrm>
        </p:grpSpPr>
        <p:sp>
          <p:nvSpPr>
            <p:cNvPr name="Freeform 6" id="6"/>
            <p:cNvSpPr/>
            <p:nvPr/>
          </p:nvSpPr>
          <p:spPr>
            <a:xfrm flipH="false" flipV="false" rot="0">
              <a:off x="0" y="0"/>
              <a:ext cx="726478" cy="64756"/>
            </a:xfrm>
            <a:custGeom>
              <a:avLst/>
              <a:gdLst/>
              <a:ahLst/>
              <a:cxnLst/>
              <a:rect r="r" b="b" t="t" l="l"/>
              <a:pathLst>
                <a:path h="64756" w="726478">
                  <a:moveTo>
                    <a:pt x="0" y="0"/>
                  </a:moveTo>
                  <a:lnTo>
                    <a:pt x="726478" y="0"/>
                  </a:lnTo>
                  <a:lnTo>
                    <a:pt x="726478" y="64756"/>
                  </a:lnTo>
                  <a:lnTo>
                    <a:pt x="0" y="64756"/>
                  </a:lnTo>
                  <a:close/>
                </a:path>
              </a:pathLst>
            </a:custGeom>
            <a:solidFill>
              <a:srgbClr val="F39200"/>
            </a:solidFill>
          </p:spPr>
        </p:sp>
        <p:sp>
          <p:nvSpPr>
            <p:cNvPr name="TextBox 7" id="7"/>
            <p:cNvSpPr txBox="true"/>
            <p:nvPr/>
          </p:nvSpPr>
          <p:spPr>
            <a:xfrm>
              <a:off x="0" y="-57150"/>
              <a:ext cx="726478" cy="121906"/>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5951885" y="483943"/>
            <a:ext cx="1307415" cy="1089513"/>
            <a:chOff x="0" y="0"/>
            <a:chExt cx="1134716" cy="945597"/>
          </a:xfrm>
        </p:grpSpPr>
        <p:sp>
          <p:nvSpPr>
            <p:cNvPr name="Freeform 9" id="9"/>
            <p:cNvSpPr/>
            <p:nvPr/>
          </p:nvSpPr>
          <p:spPr>
            <a:xfrm flipH="false" flipV="false" rot="0">
              <a:off x="0" y="0"/>
              <a:ext cx="1134745" cy="945642"/>
            </a:xfrm>
            <a:custGeom>
              <a:avLst/>
              <a:gdLst/>
              <a:ahLst/>
              <a:cxnLst/>
              <a:rect r="r" b="b" t="t" l="l"/>
              <a:pathLst>
                <a:path h="945642" w="1134745">
                  <a:moveTo>
                    <a:pt x="0" y="0"/>
                  </a:moveTo>
                  <a:lnTo>
                    <a:pt x="1134745" y="0"/>
                  </a:lnTo>
                  <a:lnTo>
                    <a:pt x="1134745" y="945642"/>
                  </a:lnTo>
                  <a:lnTo>
                    <a:pt x="0" y="945642"/>
                  </a:lnTo>
                  <a:close/>
                </a:path>
              </a:pathLst>
            </a:custGeom>
            <a:blipFill>
              <a:blip r:embed="rId3"/>
              <a:stretch>
                <a:fillRect l="-56918" t="0" r="-56915" b="4"/>
              </a:stretch>
            </a:blipFill>
          </p:spPr>
        </p:sp>
      </p:grpSp>
      <p:sp>
        <p:nvSpPr>
          <p:cNvPr name="Freeform 10" id="10"/>
          <p:cNvSpPr/>
          <p:nvPr/>
        </p:nvSpPr>
        <p:spPr>
          <a:xfrm flipH="false" flipV="false" rot="0">
            <a:off x="11248220" y="4813571"/>
            <a:ext cx="7039780" cy="5473429"/>
          </a:xfrm>
          <a:custGeom>
            <a:avLst/>
            <a:gdLst/>
            <a:ahLst/>
            <a:cxnLst/>
            <a:rect r="r" b="b" t="t" l="l"/>
            <a:pathLst>
              <a:path h="5473429" w="7039780">
                <a:moveTo>
                  <a:pt x="0" y="0"/>
                </a:moveTo>
                <a:lnTo>
                  <a:pt x="7039780" y="0"/>
                </a:lnTo>
                <a:lnTo>
                  <a:pt x="7039780" y="5473429"/>
                </a:lnTo>
                <a:lnTo>
                  <a:pt x="0" y="5473429"/>
                </a:lnTo>
                <a:lnTo>
                  <a:pt x="0" y="0"/>
                </a:lnTo>
                <a:close/>
              </a:path>
            </a:pathLst>
          </a:custGeom>
          <a:blipFill>
            <a:blip r:embed="rId4"/>
            <a:stretch>
              <a:fillRect l="-8348" t="0" r="-8348" b="0"/>
            </a:stretch>
          </a:blipFill>
        </p:spPr>
      </p:sp>
      <p:sp>
        <p:nvSpPr>
          <p:cNvPr name="TextBox 11" id="11"/>
          <p:cNvSpPr txBox="true"/>
          <p:nvPr/>
        </p:nvSpPr>
        <p:spPr>
          <a:xfrm rot="0">
            <a:off x="2535162" y="3604939"/>
            <a:ext cx="8368225" cy="4501506"/>
          </a:xfrm>
          <a:prstGeom prst="rect">
            <a:avLst/>
          </a:prstGeom>
        </p:spPr>
        <p:txBody>
          <a:bodyPr anchor="t" rtlCol="false" tIns="0" lIns="0" bIns="0" rIns="0">
            <a:spAutoFit/>
          </a:bodyPr>
          <a:lstStyle/>
          <a:p>
            <a:pPr algn="l" marL="683842" indent="-341921" lvl="1">
              <a:lnSpc>
                <a:spcPts val="4434"/>
              </a:lnSpc>
              <a:buFont typeface="Arial"/>
              <a:buChar char="•"/>
            </a:pPr>
            <a:r>
              <a:rPr lang="en-US" sz="3167">
                <a:solidFill>
                  <a:srgbClr val="02509D"/>
                </a:solidFill>
                <a:latin typeface="Poppins"/>
                <a:ea typeface="Poppins"/>
                <a:cs typeface="Poppins"/>
                <a:sym typeface="Poppins"/>
              </a:rPr>
              <a:t>Pfarrerin oder eine Pfarrer</a:t>
            </a:r>
          </a:p>
          <a:p>
            <a:pPr algn="l" marL="683842" indent="-341921" lvl="1">
              <a:lnSpc>
                <a:spcPts val="4434"/>
              </a:lnSpc>
              <a:buFont typeface="Arial"/>
              <a:buChar char="•"/>
            </a:pPr>
            <a:r>
              <a:rPr lang="en-US" sz="3167">
                <a:solidFill>
                  <a:srgbClr val="02509D"/>
                </a:solidFill>
                <a:latin typeface="Poppins"/>
                <a:ea typeface="Poppins"/>
                <a:cs typeface="Poppins"/>
                <a:sym typeface="Poppins"/>
              </a:rPr>
              <a:t>Person aus dem Hospiz</a:t>
            </a:r>
          </a:p>
          <a:p>
            <a:pPr algn="l" marL="683842" indent="-341921" lvl="1">
              <a:lnSpc>
                <a:spcPts val="4434"/>
              </a:lnSpc>
              <a:buFont typeface="Arial"/>
              <a:buChar char="•"/>
            </a:pPr>
            <a:r>
              <a:rPr lang="en-US" sz="3167">
                <a:solidFill>
                  <a:srgbClr val="02509D"/>
                </a:solidFill>
                <a:latin typeface="Poppins"/>
                <a:ea typeface="Poppins"/>
                <a:cs typeface="Poppins"/>
                <a:sym typeface="Poppins"/>
              </a:rPr>
              <a:t>religiöse Begleiterin aus einem Gebets·haus</a:t>
            </a:r>
          </a:p>
          <a:p>
            <a:pPr algn="l" marL="683842" indent="-341921" lvl="1">
              <a:lnSpc>
                <a:spcPts val="4434"/>
              </a:lnSpc>
              <a:buFont typeface="Arial"/>
              <a:buChar char="•"/>
            </a:pPr>
            <a:r>
              <a:rPr lang="en-US" sz="3167">
                <a:solidFill>
                  <a:srgbClr val="02509D"/>
                </a:solidFill>
                <a:latin typeface="Poppins"/>
                <a:ea typeface="Poppins"/>
                <a:cs typeface="Poppins"/>
                <a:sym typeface="Poppins"/>
              </a:rPr>
              <a:t>vertraut</a:t>
            </a:r>
            <a:r>
              <a:rPr lang="en-US" sz="3167">
                <a:solidFill>
                  <a:srgbClr val="02509D"/>
                </a:solidFill>
                <a:latin typeface="Poppins"/>
                <a:ea typeface="Poppins"/>
                <a:cs typeface="Poppins"/>
                <a:sym typeface="Poppins"/>
              </a:rPr>
              <a:t>er Mensch aus der Familie</a:t>
            </a:r>
          </a:p>
          <a:p>
            <a:pPr algn="l" marL="683842" indent="-341921" lvl="1">
              <a:lnSpc>
                <a:spcPts val="4434"/>
              </a:lnSpc>
              <a:buFont typeface="Arial"/>
              <a:buChar char="•"/>
            </a:pPr>
            <a:r>
              <a:rPr lang="en-US" sz="3167">
                <a:solidFill>
                  <a:srgbClr val="02509D"/>
                </a:solidFill>
                <a:latin typeface="Poppins"/>
                <a:ea typeface="Poppins"/>
                <a:cs typeface="Poppins"/>
                <a:sym typeface="Poppins"/>
              </a:rPr>
              <a:t>Freund oder eine Freundin</a:t>
            </a:r>
          </a:p>
          <a:p>
            <a:pPr algn="l" marL="683842" indent="-341921" lvl="1">
              <a:lnSpc>
                <a:spcPts val="4434"/>
              </a:lnSpc>
              <a:buFont typeface="Arial"/>
              <a:buChar char="•"/>
            </a:pPr>
            <a:r>
              <a:rPr lang="en-US" sz="3167">
                <a:solidFill>
                  <a:srgbClr val="02509D"/>
                </a:solidFill>
                <a:latin typeface="Poppins"/>
                <a:ea typeface="Poppins"/>
                <a:cs typeface="Poppins"/>
                <a:sym typeface="Poppins"/>
              </a:rPr>
              <a:t>Jemand, der einfach da ist und Ruhe gibt</a:t>
            </a:r>
          </a:p>
        </p:txBody>
      </p:sp>
      <p:sp>
        <p:nvSpPr>
          <p:cNvPr name="TextBox 12" id="12"/>
          <p:cNvSpPr txBox="true"/>
          <p:nvPr/>
        </p:nvSpPr>
        <p:spPr>
          <a:xfrm rot="0">
            <a:off x="2535162" y="857250"/>
            <a:ext cx="13802481" cy="728995"/>
          </a:xfrm>
          <a:prstGeom prst="rect">
            <a:avLst/>
          </a:prstGeom>
        </p:spPr>
        <p:txBody>
          <a:bodyPr anchor="t" rtlCol="false" tIns="0" lIns="0" bIns="0" rIns="0">
            <a:spAutoFit/>
          </a:bodyPr>
          <a:lstStyle/>
          <a:p>
            <a:pPr algn="l">
              <a:lnSpc>
                <a:spcPts val="5390"/>
              </a:lnSpc>
            </a:pPr>
            <a:r>
              <a:rPr lang="en-US" b="true" sz="4900">
                <a:solidFill>
                  <a:srgbClr val="02509D"/>
                </a:solidFill>
                <a:latin typeface="Poppins Ultra-Bold"/>
                <a:ea typeface="Poppins Ultra-Bold"/>
                <a:cs typeface="Poppins Ultra-Bold"/>
                <a:sym typeface="Poppins Ultra-Bold"/>
              </a:rPr>
              <a:t>BEGLEITUNG BEIM STERBEN</a:t>
            </a:r>
          </a:p>
        </p:txBody>
      </p:sp>
      <p:sp>
        <p:nvSpPr>
          <p:cNvPr name="TextBox 13" id="13"/>
          <p:cNvSpPr txBox="true"/>
          <p:nvPr/>
        </p:nvSpPr>
        <p:spPr>
          <a:xfrm rot="-5400000">
            <a:off x="-666742" y="7021512"/>
            <a:ext cx="3970003" cy="358775"/>
          </a:xfrm>
          <a:prstGeom prst="rect">
            <a:avLst/>
          </a:prstGeom>
        </p:spPr>
        <p:txBody>
          <a:bodyPr anchor="t" rtlCol="false" tIns="0" lIns="0" bIns="0" rIns="0">
            <a:spAutoFit/>
          </a:bodyPr>
          <a:lstStyle/>
          <a:p>
            <a:pPr algn="ctr">
              <a:lnSpc>
                <a:spcPts val="2799"/>
              </a:lnSpc>
              <a:spcBef>
                <a:spcPct val="0"/>
              </a:spcBef>
            </a:pPr>
            <a:r>
              <a:rPr lang="en-US" b="true" sz="1999">
                <a:solidFill>
                  <a:srgbClr val="02509D"/>
                </a:solidFill>
                <a:latin typeface="Poppins Medium"/>
                <a:ea typeface="Poppins Medium"/>
                <a:cs typeface="Poppins Medium"/>
                <a:sym typeface="Poppins Medium"/>
              </a:rPr>
              <a:t>www.ichbestimmeselbst.de</a:t>
            </a:r>
          </a:p>
        </p:txBody>
      </p:sp>
      <p:sp>
        <p:nvSpPr>
          <p:cNvPr name="TextBox 14" id="14"/>
          <p:cNvSpPr txBox="true"/>
          <p:nvPr/>
        </p:nvSpPr>
        <p:spPr>
          <a:xfrm rot="0">
            <a:off x="2535162" y="1734879"/>
            <a:ext cx="11965793" cy="490308"/>
          </a:xfrm>
          <a:prstGeom prst="rect">
            <a:avLst/>
          </a:prstGeom>
        </p:spPr>
        <p:txBody>
          <a:bodyPr anchor="t" rtlCol="false" tIns="0" lIns="0" bIns="0" rIns="0">
            <a:spAutoFit/>
          </a:bodyPr>
          <a:lstStyle/>
          <a:p>
            <a:pPr algn="l">
              <a:lnSpc>
                <a:spcPts val="3534"/>
              </a:lnSpc>
            </a:pPr>
            <a:r>
              <a:rPr lang="en-US" sz="3100" spc="34" b="true">
                <a:solidFill>
                  <a:srgbClr val="F39205"/>
                </a:solidFill>
                <a:latin typeface="Poppins Bold"/>
                <a:ea typeface="Poppins Bold"/>
                <a:cs typeface="Poppins Bold"/>
                <a:sym typeface="Poppins Bold"/>
              </a:rPr>
              <a:t>du entscheidest </a:t>
            </a:r>
          </a:p>
        </p:txBody>
      </p:sp>
      <p:sp>
        <p:nvSpPr>
          <p:cNvPr name="TextBox 15" id="15"/>
          <p:cNvSpPr txBox="true"/>
          <p:nvPr/>
        </p:nvSpPr>
        <p:spPr>
          <a:xfrm rot="0">
            <a:off x="2535162" y="8545099"/>
            <a:ext cx="8121497" cy="398794"/>
          </a:xfrm>
          <a:prstGeom prst="rect">
            <a:avLst/>
          </a:prstGeom>
        </p:spPr>
        <p:txBody>
          <a:bodyPr anchor="t" rtlCol="false" tIns="0" lIns="0" bIns="0" rIns="0">
            <a:spAutoFit/>
          </a:bodyPr>
          <a:lstStyle/>
          <a:p>
            <a:pPr algn="ctr">
              <a:lnSpc>
                <a:spcPts val="3219"/>
              </a:lnSpc>
              <a:spcBef>
                <a:spcPct val="0"/>
              </a:spcBef>
            </a:pPr>
            <a:r>
              <a:rPr lang="en-US" b="true" sz="2299">
                <a:solidFill>
                  <a:srgbClr val="F39200"/>
                </a:solidFill>
                <a:latin typeface="Poppins Bold"/>
                <a:ea typeface="Poppins Bold"/>
                <a:cs typeface="Poppins Bold"/>
                <a:sym typeface="Poppins Bold"/>
              </a:rPr>
              <a:t>Du darfst auch entscheiden, das niemand da sein soll!</a:t>
            </a:r>
          </a:p>
        </p:txBody>
      </p:sp>
      <p:sp>
        <p:nvSpPr>
          <p:cNvPr name="TextBox 16" id="16"/>
          <p:cNvSpPr txBox="true"/>
          <p:nvPr/>
        </p:nvSpPr>
        <p:spPr>
          <a:xfrm rot="0">
            <a:off x="2535162" y="2552700"/>
            <a:ext cx="11965793" cy="490308"/>
          </a:xfrm>
          <a:prstGeom prst="rect">
            <a:avLst/>
          </a:prstGeom>
        </p:spPr>
        <p:txBody>
          <a:bodyPr anchor="t" rtlCol="false" tIns="0" lIns="0" bIns="0" rIns="0">
            <a:spAutoFit/>
          </a:bodyPr>
          <a:lstStyle/>
          <a:p>
            <a:pPr algn="l">
              <a:lnSpc>
                <a:spcPts val="3534"/>
              </a:lnSpc>
            </a:pPr>
            <a:r>
              <a:rPr lang="en-US" sz="3100" spc="34" b="true">
                <a:solidFill>
                  <a:srgbClr val="00519E"/>
                </a:solidFill>
                <a:latin typeface="Poppins Bold"/>
                <a:ea typeface="Poppins Bold"/>
                <a:cs typeface="Poppins Bold"/>
                <a:sym typeface="Poppins Bold"/>
              </a:rPr>
              <a:t>Ich möchte eine oder einen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1545" y="2154649"/>
            <a:ext cx="2758345" cy="245871"/>
            <a:chOff x="0" y="0"/>
            <a:chExt cx="726478" cy="64756"/>
          </a:xfrm>
        </p:grpSpPr>
        <p:sp>
          <p:nvSpPr>
            <p:cNvPr name="Freeform 3" id="3"/>
            <p:cNvSpPr/>
            <p:nvPr/>
          </p:nvSpPr>
          <p:spPr>
            <a:xfrm flipH="false" flipV="false" rot="0">
              <a:off x="0" y="0"/>
              <a:ext cx="726478" cy="64756"/>
            </a:xfrm>
            <a:custGeom>
              <a:avLst/>
              <a:gdLst/>
              <a:ahLst/>
              <a:cxnLst/>
              <a:rect r="r" b="b" t="t" l="l"/>
              <a:pathLst>
                <a:path h="64756" w="726478">
                  <a:moveTo>
                    <a:pt x="0" y="0"/>
                  </a:moveTo>
                  <a:lnTo>
                    <a:pt x="726478" y="0"/>
                  </a:lnTo>
                  <a:lnTo>
                    <a:pt x="726478" y="64756"/>
                  </a:lnTo>
                  <a:lnTo>
                    <a:pt x="0" y="64756"/>
                  </a:lnTo>
                  <a:close/>
                </a:path>
              </a:pathLst>
            </a:custGeom>
            <a:solidFill>
              <a:srgbClr val="F39200"/>
            </a:solidFill>
          </p:spPr>
        </p:sp>
        <p:sp>
          <p:nvSpPr>
            <p:cNvPr name="TextBox 4" id="4"/>
            <p:cNvSpPr txBox="true"/>
            <p:nvPr/>
          </p:nvSpPr>
          <p:spPr>
            <a:xfrm>
              <a:off x="0" y="-57150"/>
              <a:ext cx="726478" cy="121906"/>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833303" y="731491"/>
            <a:ext cx="1307415" cy="1089513"/>
            <a:chOff x="0" y="0"/>
            <a:chExt cx="1134716" cy="945597"/>
          </a:xfrm>
        </p:grpSpPr>
        <p:sp>
          <p:nvSpPr>
            <p:cNvPr name="Freeform 6" id="6"/>
            <p:cNvSpPr/>
            <p:nvPr/>
          </p:nvSpPr>
          <p:spPr>
            <a:xfrm flipH="false" flipV="false" rot="0">
              <a:off x="0" y="0"/>
              <a:ext cx="1134745" cy="945642"/>
            </a:xfrm>
            <a:custGeom>
              <a:avLst/>
              <a:gdLst/>
              <a:ahLst/>
              <a:cxnLst/>
              <a:rect r="r" b="b" t="t" l="l"/>
              <a:pathLst>
                <a:path h="945642" w="1134745">
                  <a:moveTo>
                    <a:pt x="0" y="0"/>
                  </a:moveTo>
                  <a:lnTo>
                    <a:pt x="1134745" y="0"/>
                  </a:lnTo>
                  <a:lnTo>
                    <a:pt x="1134745" y="945642"/>
                  </a:lnTo>
                  <a:lnTo>
                    <a:pt x="0" y="945642"/>
                  </a:lnTo>
                  <a:close/>
                </a:path>
              </a:pathLst>
            </a:custGeom>
            <a:blipFill>
              <a:blip r:embed="rId3"/>
              <a:stretch>
                <a:fillRect l="-56918" t="0" r="-56915" b="4"/>
              </a:stretch>
            </a:blipFill>
          </p:spPr>
        </p:sp>
      </p:grpSp>
      <p:sp>
        <p:nvSpPr>
          <p:cNvPr name="Freeform 7" id="7"/>
          <p:cNvSpPr/>
          <p:nvPr/>
        </p:nvSpPr>
        <p:spPr>
          <a:xfrm flipH="false" flipV="false" rot="0">
            <a:off x="0" y="4813571"/>
            <a:ext cx="7039780" cy="5473429"/>
          </a:xfrm>
          <a:custGeom>
            <a:avLst/>
            <a:gdLst/>
            <a:ahLst/>
            <a:cxnLst/>
            <a:rect r="r" b="b" t="t" l="l"/>
            <a:pathLst>
              <a:path h="5473429" w="7039780">
                <a:moveTo>
                  <a:pt x="0" y="0"/>
                </a:moveTo>
                <a:lnTo>
                  <a:pt x="7039780" y="0"/>
                </a:lnTo>
                <a:lnTo>
                  <a:pt x="7039780" y="5473429"/>
                </a:lnTo>
                <a:lnTo>
                  <a:pt x="0" y="5473429"/>
                </a:lnTo>
                <a:lnTo>
                  <a:pt x="0" y="0"/>
                </a:lnTo>
                <a:close/>
              </a:path>
            </a:pathLst>
          </a:custGeom>
          <a:blipFill>
            <a:blip r:embed="rId4"/>
            <a:stretch>
              <a:fillRect l="-8239" t="0" r="-8239" b="0"/>
            </a:stretch>
          </a:blipFill>
        </p:spPr>
      </p:sp>
      <p:grpSp>
        <p:nvGrpSpPr>
          <p:cNvPr name="Group 8" id="8"/>
          <p:cNvGrpSpPr/>
          <p:nvPr/>
        </p:nvGrpSpPr>
        <p:grpSpPr>
          <a:xfrm rot="0">
            <a:off x="16886284" y="0"/>
            <a:ext cx="301625" cy="9185902"/>
            <a:chOff x="0" y="0"/>
            <a:chExt cx="402167" cy="12247869"/>
          </a:xfrm>
        </p:grpSpPr>
        <p:grpSp>
          <p:nvGrpSpPr>
            <p:cNvPr name="Group 9" id="9"/>
            <p:cNvGrpSpPr/>
            <p:nvPr/>
          </p:nvGrpSpPr>
          <p:grpSpPr>
            <a:xfrm rot="0">
              <a:off x="59690" y="0"/>
              <a:ext cx="282786" cy="6858000"/>
              <a:chOff x="0" y="0"/>
              <a:chExt cx="55859" cy="1354667"/>
            </a:xfrm>
          </p:grpSpPr>
          <p:sp>
            <p:nvSpPr>
              <p:cNvPr name="Freeform 10" id="10"/>
              <p:cNvSpPr/>
              <p:nvPr/>
            </p:nvSpPr>
            <p:spPr>
              <a:xfrm flipH="false" flipV="false" rot="0">
                <a:off x="0" y="0"/>
                <a:ext cx="55859" cy="1354667"/>
              </a:xfrm>
              <a:custGeom>
                <a:avLst/>
                <a:gdLst/>
                <a:ahLst/>
                <a:cxnLst/>
                <a:rect r="r" b="b" t="t" l="l"/>
                <a:pathLst>
                  <a:path h="1354667" w="55859">
                    <a:moveTo>
                      <a:pt x="0" y="0"/>
                    </a:moveTo>
                    <a:lnTo>
                      <a:pt x="55859" y="0"/>
                    </a:lnTo>
                    <a:lnTo>
                      <a:pt x="55859" y="1354667"/>
                    </a:lnTo>
                    <a:lnTo>
                      <a:pt x="0" y="1354667"/>
                    </a:lnTo>
                    <a:close/>
                  </a:path>
                </a:pathLst>
              </a:custGeom>
              <a:solidFill>
                <a:srgbClr val="F39200"/>
              </a:solidFill>
            </p:spPr>
          </p:sp>
          <p:sp>
            <p:nvSpPr>
              <p:cNvPr name="TextBox 11" id="11"/>
              <p:cNvSpPr txBox="true"/>
              <p:nvPr/>
            </p:nvSpPr>
            <p:spPr>
              <a:xfrm>
                <a:off x="0" y="-57150"/>
                <a:ext cx="55859" cy="1411817"/>
              </a:xfrm>
              <a:prstGeom prst="rect">
                <a:avLst/>
              </a:prstGeom>
            </p:spPr>
            <p:txBody>
              <a:bodyPr anchor="ctr" rtlCol="false" tIns="50800" lIns="50800" bIns="50800" rIns="50800"/>
              <a:lstStyle/>
              <a:p>
                <a:pPr algn="ctr">
                  <a:lnSpc>
                    <a:spcPts val="2659"/>
                  </a:lnSpc>
                  <a:spcBef>
                    <a:spcPct val="0"/>
                  </a:spcBef>
                </a:pPr>
              </a:p>
            </p:txBody>
          </p:sp>
        </p:grpSp>
        <p:sp>
          <p:nvSpPr>
            <p:cNvPr name="TextBox 12" id="12"/>
            <p:cNvSpPr txBox="true"/>
            <p:nvPr/>
          </p:nvSpPr>
          <p:spPr>
            <a:xfrm rot="-5400000">
              <a:off x="-2474161" y="9371542"/>
              <a:ext cx="5293338" cy="459317"/>
            </a:xfrm>
            <a:prstGeom prst="rect">
              <a:avLst/>
            </a:prstGeom>
          </p:spPr>
          <p:txBody>
            <a:bodyPr anchor="t" rtlCol="false" tIns="0" lIns="0" bIns="0" rIns="0">
              <a:spAutoFit/>
            </a:bodyPr>
            <a:lstStyle/>
            <a:p>
              <a:pPr algn="ctr">
                <a:lnSpc>
                  <a:spcPts val="2799"/>
                </a:lnSpc>
                <a:spcBef>
                  <a:spcPct val="0"/>
                </a:spcBef>
              </a:pPr>
              <a:r>
                <a:rPr lang="en-US" b="true" sz="1999">
                  <a:solidFill>
                    <a:srgbClr val="02509D"/>
                  </a:solidFill>
                  <a:latin typeface="Poppins Medium"/>
                  <a:ea typeface="Poppins Medium"/>
                  <a:cs typeface="Poppins Medium"/>
                  <a:sym typeface="Poppins Medium"/>
                </a:rPr>
                <a:t>www.ichbestimmeselbst.de</a:t>
              </a:r>
            </a:p>
          </p:txBody>
        </p:sp>
      </p:grpSp>
      <p:grpSp>
        <p:nvGrpSpPr>
          <p:cNvPr name="Group 13" id="13"/>
          <p:cNvGrpSpPr/>
          <p:nvPr/>
        </p:nvGrpSpPr>
        <p:grpSpPr>
          <a:xfrm rot="-1476793">
            <a:off x="2022663" y="6496706"/>
            <a:ext cx="2994454" cy="1684030"/>
            <a:chOff x="0" y="0"/>
            <a:chExt cx="788663" cy="443531"/>
          </a:xfrm>
        </p:grpSpPr>
        <p:sp>
          <p:nvSpPr>
            <p:cNvPr name="Freeform 14" id="14"/>
            <p:cNvSpPr/>
            <p:nvPr/>
          </p:nvSpPr>
          <p:spPr>
            <a:xfrm flipH="false" flipV="false" rot="0">
              <a:off x="0" y="0"/>
              <a:ext cx="788663" cy="443531"/>
            </a:xfrm>
            <a:custGeom>
              <a:avLst/>
              <a:gdLst/>
              <a:ahLst/>
              <a:cxnLst/>
              <a:rect r="r" b="b" t="t" l="l"/>
              <a:pathLst>
                <a:path h="443531" w="788663">
                  <a:moveTo>
                    <a:pt x="0" y="0"/>
                  </a:moveTo>
                  <a:lnTo>
                    <a:pt x="788663" y="0"/>
                  </a:lnTo>
                  <a:lnTo>
                    <a:pt x="788663" y="443531"/>
                  </a:lnTo>
                  <a:lnTo>
                    <a:pt x="0" y="443531"/>
                  </a:lnTo>
                  <a:close/>
                </a:path>
              </a:pathLst>
            </a:custGeom>
            <a:solidFill>
              <a:srgbClr val="E1DEDF"/>
            </a:solidFill>
          </p:spPr>
        </p:sp>
        <p:sp>
          <p:nvSpPr>
            <p:cNvPr name="TextBox 15" id="15"/>
            <p:cNvSpPr txBox="true"/>
            <p:nvPr/>
          </p:nvSpPr>
          <p:spPr>
            <a:xfrm>
              <a:off x="0" y="-57150"/>
              <a:ext cx="788663" cy="500681"/>
            </a:xfrm>
            <a:prstGeom prst="rect">
              <a:avLst/>
            </a:prstGeom>
          </p:spPr>
          <p:txBody>
            <a:bodyPr anchor="ctr" rtlCol="false" tIns="50800" lIns="50800" bIns="50800" rIns="50800"/>
            <a:lstStyle/>
            <a:p>
              <a:pPr algn="ctr">
                <a:lnSpc>
                  <a:spcPts val="2940"/>
                </a:lnSpc>
              </a:pPr>
            </a:p>
          </p:txBody>
        </p:sp>
      </p:grpSp>
      <p:sp>
        <p:nvSpPr>
          <p:cNvPr name="TextBox 16" id="16"/>
          <p:cNvSpPr txBox="true"/>
          <p:nvPr/>
        </p:nvSpPr>
        <p:spPr>
          <a:xfrm rot="0">
            <a:off x="7603078" y="3448202"/>
            <a:ext cx="8368225" cy="4501300"/>
          </a:xfrm>
          <a:prstGeom prst="rect">
            <a:avLst/>
          </a:prstGeom>
        </p:spPr>
        <p:txBody>
          <a:bodyPr anchor="t" rtlCol="false" tIns="0" lIns="0" bIns="0" rIns="0">
            <a:spAutoFit/>
          </a:bodyPr>
          <a:lstStyle/>
          <a:p>
            <a:pPr algn="l">
              <a:lnSpc>
                <a:spcPts val="4434"/>
              </a:lnSpc>
            </a:pPr>
          </a:p>
          <a:p>
            <a:pPr algn="l" marL="683842" indent="-341921" lvl="1">
              <a:lnSpc>
                <a:spcPts val="4434"/>
              </a:lnSpc>
              <a:buFont typeface="Arial"/>
              <a:buChar char="•"/>
            </a:pPr>
            <a:r>
              <a:rPr lang="en-US" sz="3167">
                <a:solidFill>
                  <a:srgbClr val="F39205"/>
                </a:solidFill>
                <a:latin typeface="Poppins"/>
                <a:ea typeface="Poppins"/>
                <a:cs typeface="Poppins"/>
                <a:sym typeface="Poppins"/>
              </a:rPr>
              <a:t>WER darf Dinge für dich regeln</a:t>
            </a:r>
          </a:p>
          <a:p>
            <a:pPr algn="l" marL="683842" indent="-341921" lvl="1">
              <a:lnSpc>
                <a:spcPts val="4434"/>
              </a:lnSpc>
              <a:buFont typeface="Arial"/>
              <a:buChar char="•"/>
            </a:pPr>
            <a:r>
              <a:rPr lang="en-US" sz="3167">
                <a:solidFill>
                  <a:srgbClr val="F39205"/>
                </a:solidFill>
                <a:latin typeface="Poppins"/>
                <a:ea typeface="Poppins"/>
                <a:cs typeface="Poppins"/>
                <a:sym typeface="Poppins"/>
              </a:rPr>
              <a:t>zum Beispiel: </a:t>
            </a:r>
          </a:p>
          <a:p>
            <a:pPr algn="l" marL="1367683" indent="-455894" lvl="2">
              <a:lnSpc>
                <a:spcPts val="4434"/>
              </a:lnSpc>
              <a:buFont typeface="Arial"/>
              <a:buChar char="⚬"/>
            </a:pPr>
            <a:r>
              <a:rPr lang="en-US" sz="3167">
                <a:solidFill>
                  <a:srgbClr val="F39205"/>
                </a:solidFill>
                <a:latin typeface="Poppins"/>
                <a:ea typeface="Poppins"/>
                <a:cs typeface="Poppins"/>
                <a:sym typeface="Poppins"/>
              </a:rPr>
              <a:t>dein Wohnung kündigen</a:t>
            </a:r>
          </a:p>
          <a:p>
            <a:pPr algn="l" marL="1367683" indent="-455894" lvl="2">
              <a:lnSpc>
                <a:spcPts val="4434"/>
              </a:lnSpc>
              <a:buFont typeface="Arial"/>
              <a:buChar char="⚬"/>
            </a:pPr>
            <a:r>
              <a:rPr lang="en-US" sz="3167">
                <a:solidFill>
                  <a:srgbClr val="F39205"/>
                </a:solidFill>
                <a:latin typeface="Poppins"/>
                <a:ea typeface="Poppins"/>
                <a:cs typeface="Poppins"/>
                <a:sym typeface="Poppins"/>
              </a:rPr>
              <a:t>Anträge ausfüllen</a:t>
            </a:r>
          </a:p>
          <a:p>
            <a:pPr algn="l" marL="683842" indent="-341921" lvl="1">
              <a:lnSpc>
                <a:spcPts val="4434"/>
              </a:lnSpc>
              <a:buFont typeface="Arial"/>
              <a:buChar char="•"/>
            </a:pPr>
            <a:r>
              <a:rPr lang="en-US" sz="3167">
                <a:solidFill>
                  <a:srgbClr val="F39205"/>
                </a:solidFill>
                <a:latin typeface="Poppins"/>
                <a:ea typeface="Poppins"/>
                <a:cs typeface="Poppins"/>
                <a:sym typeface="Poppins"/>
              </a:rPr>
              <a:t>Gilt, wenn du selbst nicht entscheiden kannst.</a:t>
            </a:r>
          </a:p>
          <a:p>
            <a:pPr algn="l">
              <a:lnSpc>
                <a:spcPts val="4434"/>
              </a:lnSpc>
            </a:pPr>
          </a:p>
        </p:txBody>
      </p:sp>
      <p:sp>
        <p:nvSpPr>
          <p:cNvPr name="TextBox 17" id="17"/>
          <p:cNvSpPr txBox="true"/>
          <p:nvPr/>
        </p:nvSpPr>
        <p:spPr>
          <a:xfrm rot="0">
            <a:off x="4601624" y="1019175"/>
            <a:ext cx="10773565" cy="779110"/>
          </a:xfrm>
          <a:prstGeom prst="rect">
            <a:avLst/>
          </a:prstGeom>
        </p:spPr>
        <p:txBody>
          <a:bodyPr anchor="t" rtlCol="false" tIns="0" lIns="0" bIns="0" rIns="0">
            <a:spAutoFit/>
          </a:bodyPr>
          <a:lstStyle/>
          <a:p>
            <a:pPr algn="just">
              <a:lnSpc>
                <a:spcPts val="5610"/>
              </a:lnSpc>
            </a:pPr>
            <a:r>
              <a:rPr lang="en-US" b="true" sz="5100">
                <a:solidFill>
                  <a:srgbClr val="02509D"/>
                </a:solidFill>
                <a:latin typeface="Poppins Ultra-Bold"/>
                <a:ea typeface="Poppins Ultra-Bold"/>
                <a:cs typeface="Poppins Ultra-Bold"/>
                <a:sym typeface="Poppins Ultra-Bold"/>
              </a:rPr>
              <a:t>VORSORGE·VOLLMACHT</a:t>
            </a:r>
          </a:p>
        </p:txBody>
      </p:sp>
      <p:sp>
        <p:nvSpPr>
          <p:cNvPr name="TextBox 18" id="18"/>
          <p:cNvSpPr txBox="true"/>
          <p:nvPr/>
        </p:nvSpPr>
        <p:spPr>
          <a:xfrm rot="0">
            <a:off x="4601624" y="2022905"/>
            <a:ext cx="11965793" cy="490308"/>
          </a:xfrm>
          <a:prstGeom prst="rect">
            <a:avLst/>
          </a:prstGeom>
        </p:spPr>
        <p:txBody>
          <a:bodyPr anchor="t" rtlCol="false" tIns="0" lIns="0" bIns="0" rIns="0">
            <a:spAutoFit/>
          </a:bodyPr>
          <a:lstStyle/>
          <a:p>
            <a:pPr algn="l">
              <a:lnSpc>
                <a:spcPts val="3534"/>
              </a:lnSpc>
            </a:pPr>
            <a:r>
              <a:rPr lang="en-US" sz="3100" spc="34" b="true">
                <a:solidFill>
                  <a:srgbClr val="F39205"/>
                </a:solidFill>
                <a:latin typeface="Poppins Bold"/>
                <a:ea typeface="Poppins Bold"/>
                <a:cs typeface="Poppins Bold"/>
                <a:sym typeface="Poppins Bold"/>
              </a:rPr>
              <a:t>Ein Blatt Papier</a:t>
            </a:r>
          </a:p>
        </p:txBody>
      </p:sp>
      <p:sp>
        <p:nvSpPr>
          <p:cNvPr name="TextBox 19" id="19"/>
          <p:cNvSpPr txBox="true"/>
          <p:nvPr/>
        </p:nvSpPr>
        <p:spPr>
          <a:xfrm rot="0">
            <a:off x="8346431" y="8167358"/>
            <a:ext cx="7624872" cy="1244637"/>
          </a:xfrm>
          <a:prstGeom prst="rect">
            <a:avLst/>
          </a:prstGeom>
        </p:spPr>
        <p:txBody>
          <a:bodyPr anchor="t" rtlCol="false" tIns="0" lIns="0" bIns="0" rIns="0">
            <a:spAutoFit/>
          </a:bodyPr>
          <a:lstStyle/>
          <a:p>
            <a:pPr algn="l">
              <a:lnSpc>
                <a:spcPts val="4899"/>
              </a:lnSpc>
            </a:pPr>
            <a:r>
              <a:rPr lang="en-US" sz="3499" b="true">
                <a:solidFill>
                  <a:srgbClr val="02509D"/>
                </a:solidFill>
                <a:latin typeface="Poppins Bold"/>
                <a:ea typeface="Poppins Bold"/>
                <a:cs typeface="Poppins Bold"/>
                <a:sym typeface="Poppins Bold"/>
              </a:rPr>
              <a:t>Du trägst die Person ein.</a:t>
            </a:r>
          </a:p>
          <a:p>
            <a:pPr algn="l">
              <a:lnSpc>
                <a:spcPts val="4899"/>
              </a:lnSpc>
              <a:spcBef>
                <a:spcPct val="0"/>
              </a:spcBef>
            </a:pPr>
            <a:r>
              <a:rPr lang="en-US" b="true" sz="3499">
                <a:solidFill>
                  <a:srgbClr val="02509D"/>
                </a:solidFill>
                <a:latin typeface="Poppins Bold"/>
                <a:ea typeface="Poppins Bold"/>
                <a:cs typeface="Poppins Bold"/>
                <a:sym typeface="Poppins Bold"/>
              </a:rPr>
              <a:t>Dieser Person sollst du vertrauen.</a:t>
            </a:r>
          </a:p>
        </p:txBody>
      </p:sp>
      <p:sp>
        <p:nvSpPr>
          <p:cNvPr name="TextBox 20" id="20"/>
          <p:cNvSpPr txBox="true"/>
          <p:nvPr/>
        </p:nvSpPr>
        <p:spPr>
          <a:xfrm rot="0">
            <a:off x="7632485" y="3279248"/>
            <a:ext cx="11965793" cy="490308"/>
          </a:xfrm>
          <a:prstGeom prst="rect">
            <a:avLst/>
          </a:prstGeom>
        </p:spPr>
        <p:txBody>
          <a:bodyPr anchor="t" rtlCol="false" tIns="0" lIns="0" bIns="0" rIns="0">
            <a:spAutoFit/>
          </a:bodyPr>
          <a:lstStyle/>
          <a:p>
            <a:pPr algn="l">
              <a:lnSpc>
                <a:spcPts val="3534"/>
              </a:lnSpc>
            </a:pPr>
            <a:r>
              <a:rPr lang="en-US" sz="3100" spc="34" b="true">
                <a:solidFill>
                  <a:srgbClr val="00519E"/>
                </a:solidFill>
                <a:latin typeface="Poppins Bold"/>
                <a:ea typeface="Poppins Bold"/>
                <a:cs typeface="Poppins Bold"/>
                <a:sym typeface="Poppins Bold"/>
              </a:rPr>
              <a:t>Darauf steht ...</a:t>
            </a:r>
          </a:p>
        </p:txBody>
      </p:sp>
      <p:sp>
        <p:nvSpPr>
          <p:cNvPr name="TextBox 21" id="21"/>
          <p:cNvSpPr txBox="true"/>
          <p:nvPr/>
        </p:nvSpPr>
        <p:spPr>
          <a:xfrm rot="-1435158">
            <a:off x="2138928" y="6566424"/>
            <a:ext cx="2715582" cy="1440110"/>
          </a:xfrm>
          <a:prstGeom prst="rect">
            <a:avLst/>
          </a:prstGeom>
        </p:spPr>
        <p:txBody>
          <a:bodyPr anchor="t" rtlCol="false" tIns="0" lIns="0" bIns="0" rIns="0">
            <a:spAutoFit/>
          </a:bodyPr>
          <a:lstStyle/>
          <a:p>
            <a:pPr algn="ctr">
              <a:lnSpc>
                <a:spcPts val="5673"/>
              </a:lnSpc>
            </a:pPr>
            <a:r>
              <a:rPr lang="en-US" sz="4052" b="true">
                <a:solidFill>
                  <a:srgbClr val="00519E"/>
                </a:solidFill>
                <a:latin typeface="Poppins Bold"/>
                <a:ea typeface="Poppins Bold"/>
                <a:cs typeface="Poppins Bold"/>
                <a:sym typeface="Poppins Bold"/>
              </a:rPr>
              <a:t>Vor</a:t>
            </a:r>
            <a:r>
              <a:rPr lang="en-US" b="true" sz="4052">
                <a:solidFill>
                  <a:srgbClr val="00519E"/>
                </a:solidFill>
                <a:latin typeface="Poppins Bold"/>
                <a:ea typeface="Poppins Bold"/>
                <a:cs typeface="Poppins Bold"/>
                <a:sym typeface="Poppins Bold"/>
              </a:rPr>
              <a:t>sorge·</a:t>
            </a:r>
          </a:p>
          <a:p>
            <a:pPr algn="ctr">
              <a:lnSpc>
                <a:spcPts val="5673"/>
              </a:lnSpc>
            </a:pPr>
            <a:r>
              <a:rPr lang="en-US" b="true" sz="4052">
                <a:solidFill>
                  <a:srgbClr val="00519E"/>
                </a:solidFill>
                <a:latin typeface="Poppins Bold"/>
                <a:ea typeface="Poppins Bold"/>
                <a:cs typeface="Poppins Bold"/>
                <a:sym typeface="Poppins Bold"/>
              </a:rPr>
              <a:t>vollmacht</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1545" y="2154649"/>
            <a:ext cx="2758345" cy="245871"/>
            <a:chOff x="0" y="0"/>
            <a:chExt cx="726478" cy="64756"/>
          </a:xfrm>
        </p:grpSpPr>
        <p:sp>
          <p:nvSpPr>
            <p:cNvPr name="Freeform 3" id="3"/>
            <p:cNvSpPr/>
            <p:nvPr/>
          </p:nvSpPr>
          <p:spPr>
            <a:xfrm flipH="false" flipV="false" rot="0">
              <a:off x="0" y="0"/>
              <a:ext cx="726478" cy="64756"/>
            </a:xfrm>
            <a:custGeom>
              <a:avLst/>
              <a:gdLst/>
              <a:ahLst/>
              <a:cxnLst/>
              <a:rect r="r" b="b" t="t" l="l"/>
              <a:pathLst>
                <a:path h="64756" w="726478">
                  <a:moveTo>
                    <a:pt x="0" y="0"/>
                  </a:moveTo>
                  <a:lnTo>
                    <a:pt x="726478" y="0"/>
                  </a:lnTo>
                  <a:lnTo>
                    <a:pt x="726478" y="64756"/>
                  </a:lnTo>
                  <a:lnTo>
                    <a:pt x="0" y="64756"/>
                  </a:lnTo>
                  <a:close/>
                </a:path>
              </a:pathLst>
            </a:custGeom>
            <a:solidFill>
              <a:srgbClr val="F39200"/>
            </a:solidFill>
          </p:spPr>
        </p:sp>
        <p:sp>
          <p:nvSpPr>
            <p:cNvPr name="TextBox 4" id="4"/>
            <p:cNvSpPr txBox="true"/>
            <p:nvPr/>
          </p:nvSpPr>
          <p:spPr>
            <a:xfrm>
              <a:off x="0" y="-57150"/>
              <a:ext cx="726478" cy="121906"/>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833303" y="731491"/>
            <a:ext cx="1307415" cy="1089513"/>
            <a:chOff x="0" y="0"/>
            <a:chExt cx="1134716" cy="945597"/>
          </a:xfrm>
        </p:grpSpPr>
        <p:sp>
          <p:nvSpPr>
            <p:cNvPr name="Freeform 6" id="6"/>
            <p:cNvSpPr/>
            <p:nvPr/>
          </p:nvSpPr>
          <p:spPr>
            <a:xfrm flipH="false" flipV="false" rot="0">
              <a:off x="0" y="0"/>
              <a:ext cx="1134745" cy="945642"/>
            </a:xfrm>
            <a:custGeom>
              <a:avLst/>
              <a:gdLst/>
              <a:ahLst/>
              <a:cxnLst/>
              <a:rect r="r" b="b" t="t" l="l"/>
              <a:pathLst>
                <a:path h="945642" w="1134745">
                  <a:moveTo>
                    <a:pt x="0" y="0"/>
                  </a:moveTo>
                  <a:lnTo>
                    <a:pt x="1134745" y="0"/>
                  </a:lnTo>
                  <a:lnTo>
                    <a:pt x="1134745" y="945642"/>
                  </a:lnTo>
                  <a:lnTo>
                    <a:pt x="0" y="945642"/>
                  </a:lnTo>
                  <a:close/>
                </a:path>
              </a:pathLst>
            </a:custGeom>
            <a:blipFill>
              <a:blip r:embed="rId3"/>
              <a:stretch>
                <a:fillRect l="-56918" t="0" r="-56915" b="4"/>
              </a:stretch>
            </a:blipFill>
          </p:spPr>
        </p:sp>
      </p:grpSp>
      <p:sp>
        <p:nvSpPr>
          <p:cNvPr name="Freeform 7" id="7"/>
          <p:cNvSpPr/>
          <p:nvPr/>
        </p:nvSpPr>
        <p:spPr>
          <a:xfrm flipH="false" flipV="false" rot="0">
            <a:off x="-40047" y="4022352"/>
            <a:ext cx="7210871" cy="6264648"/>
          </a:xfrm>
          <a:custGeom>
            <a:avLst/>
            <a:gdLst/>
            <a:ahLst/>
            <a:cxnLst/>
            <a:rect r="r" b="b" t="t" l="l"/>
            <a:pathLst>
              <a:path h="6264648" w="7210871">
                <a:moveTo>
                  <a:pt x="0" y="0"/>
                </a:moveTo>
                <a:lnTo>
                  <a:pt x="7210871" y="0"/>
                </a:lnTo>
                <a:lnTo>
                  <a:pt x="7210871" y="6264648"/>
                </a:lnTo>
                <a:lnTo>
                  <a:pt x="0" y="6264648"/>
                </a:lnTo>
                <a:lnTo>
                  <a:pt x="0" y="0"/>
                </a:lnTo>
                <a:close/>
              </a:path>
            </a:pathLst>
          </a:custGeom>
          <a:blipFill>
            <a:blip r:embed="rId4"/>
            <a:stretch>
              <a:fillRect l="0" t="-128" r="0" b="-14975"/>
            </a:stretch>
          </a:blipFill>
        </p:spPr>
      </p:sp>
      <p:grpSp>
        <p:nvGrpSpPr>
          <p:cNvPr name="Group 8" id="8"/>
          <p:cNvGrpSpPr/>
          <p:nvPr/>
        </p:nvGrpSpPr>
        <p:grpSpPr>
          <a:xfrm rot="0">
            <a:off x="16886284" y="0"/>
            <a:ext cx="301625" cy="9185902"/>
            <a:chOff x="0" y="0"/>
            <a:chExt cx="402167" cy="12247869"/>
          </a:xfrm>
        </p:grpSpPr>
        <p:grpSp>
          <p:nvGrpSpPr>
            <p:cNvPr name="Group 9" id="9"/>
            <p:cNvGrpSpPr/>
            <p:nvPr/>
          </p:nvGrpSpPr>
          <p:grpSpPr>
            <a:xfrm rot="0">
              <a:off x="59690" y="0"/>
              <a:ext cx="282786" cy="6858000"/>
              <a:chOff x="0" y="0"/>
              <a:chExt cx="55859" cy="1354667"/>
            </a:xfrm>
          </p:grpSpPr>
          <p:sp>
            <p:nvSpPr>
              <p:cNvPr name="Freeform 10" id="10"/>
              <p:cNvSpPr/>
              <p:nvPr/>
            </p:nvSpPr>
            <p:spPr>
              <a:xfrm flipH="false" flipV="false" rot="0">
                <a:off x="0" y="0"/>
                <a:ext cx="55859" cy="1354667"/>
              </a:xfrm>
              <a:custGeom>
                <a:avLst/>
                <a:gdLst/>
                <a:ahLst/>
                <a:cxnLst/>
                <a:rect r="r" b="b" t="t" l="l"/>
                <a:pathLst>
                  <a:path h="1354667" w="55859">
                    <a:moveTo>
                      <a:pt x="0" y="0"/>
                    </a:moveTo>
                    <a:lnTo>
                      <a:pt x="55859" y="0"/>
                    </a:lnTo>
                    <a:lnTo>
                      <a:pt x="55859" y="1354667"/>
                    </a:lnTo>
                    <a:lnTo>
                      <a:pt x="0" y="1354667"/>
                    </a:lnTo>
                    <a:close/>
                  </a:path>
                </a:pathLst>
              </a:custGeom>
              <a:solidFill>
                <a:srgbClr val="F39200"/>
              </a:solidFill>
            </p:spPr>
          </p:sp>
          <p:sp>
            <p:nvSpPr>
              <p:cNvPr name="TextBox 11" id="11"/>
              <p:cNvSpPr txBox="true"/>
              <p:nvPr/>
            </p:nvSpPr>
            <p:spPr>
              <a:xfrm>
                <a:off x="0" y="-57150"/>
                <a:ext cx="55859" cy="1411817"/>
              </a:xfrm>
              <a:prstGeom prst="rect">
                <a:avLst/>
              </a:prstGeom>
            </p:spPr>
            <p:txBody>
              <a:bodyPr anchor="ctr" rtlCol="false" tIns="50800" lIns="50800" bIns="50800" rIns="50800"/>
              <a:lstStyle/>
              <a:p>
                <a:pPr algn="ctr">
                  <a:lnSpc>
                    <a:spcPts val="2659"/>
                  </a:lnSpc>
                  <a:spcBef>
                    <a:spcPct val="0"/>
                  </a:spcBef>
                </a:pPr>
              </a:p>
            </p:txBody>
          </p:sp>
        </p:grpSp>
        <p:sp>
          <p:nvSpPr>
            <p:cNvPr name="TextBox 12" id="12"/>
            <p:cNvSpPr txBox="true"/>
            <p:nvPr/>
          </p:nvSpPr>
          <p:spPr>
            <a:xfrm rot="-5400000">
              <a:off x="-2474161" y="9371542"/>
              <a:ext cx="5293338" cy="459317"/>
            </a:xfrm>
            <a:prstGeom prst="rect">
              <a:avLst/>
            </a:prstGeom>
          </p:spPr>
          <p:txBody>
            <a:bodyPr anchor="t" rtlCol="false" tIns="0" lIns="0" bIns="0" rIns="0">
              <a:spAutoFit/>
            </a:bodyPr>
            <a:lstStyle/>
            <a:p>
              <a:pPr algn="ctr">
                <a:lnSpc>
                  <a:spcPts val="2799"/>
                </a:lnSpc>
                <a:spcBef>
                  <a:spcPct val="0"/>
                </a:spcBef>
              </a:pPr>
              <a:r>
                <a:rPr lang="en-US" b="true" sz="1999">
                  <a:solidFill>
                    <a:srgbClr val="02509D"/>
                  </a:solidFill>
                  <a:latin typeface="Poppins Medium"/>
                  <a:ea typeface="Poppins Medium"/>
                  <a:cs typeface="Poppins Medium"/>
                  <a:sym typeface="Poppins Medium"/>
                </a:rPr>
                <a:t>www.ichbestimmeselbst.de</a:t>
              </a:r>
            </a:p>
          </p:txBody>
        </p:sp>
      </p:grpSp>
      <p:sp>
        <p:nvSpPr>
          <p:cNvPr name="Freeform 13" id="13"/>
          <p:cNvSpPr/>
          <p:nvPr/>
        </p:nvSpPr>
        <p:spPr>
          <a:xfrm flipH="false" flipV="false" rot="0">
            <a:off x="6593081" y="4137423"/>
            <a:ext cx="440154" cy="455528"/>
          </a:xfrm>
          <a:custGeom>
            <a:avLst/>
            <a:gdLst/>
            <a:ahLst/>
            <a:cxnLst/>
            <a:rect r="r" b="b" t="t" l="l"/>
            <a:pathLst>
              <a:path h="455528" w="440154">
                <a:moveTo>
                  <a:pt x="0" y="0"/>
                </a:moveTo>
                <a:lnTo>
                  <a:pt x="440154" y="0"/>
                </a:lnTo>
                <a:lnTo>
                  <a:pt x="440154" y="455528"/>
                </a:lnTo>
                <a:lnTo>
                  <a:pt x="0" y="4555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4" id="14"/>
          <p:cNvSpPr txBox="true"/>
          <p:nvPr/>
        </p:nvSpPr>
        <p:spPr>
          <a:xfrm rot="0">
            <a:off x="7603078" y="4290830"/>
            <a:ext cx="8368225" cy="3377293"/>
          </a:xfrm>
          <a:prstGeom prst="rect">
            <a:avLst/>
          </a:prstGeom>
        </p:spPr>
        <p:txBody>
          <a:bodyPr anchor="t" rtlCol="false" tIns="0" lIns="0" bIns="0" rIns="0">
            <a:spAutoFit/>
          </a:bodyPr>
          <a:lstStyle/>
          <a:p>
            <a:pPr algn="l" marL="683842" indent="-341921" lvl="1">
              <a:lnSpc>
                <a:spcPts val="4434"/>
              </a:lnSpc>
              <a:buFont typeface="Arial"/>
              <a:buChar char="•"/>
            </a:pPr>
            <a:r>
              <a:rPr lang="en-US" sz="3167">
                <a:solidFill>
                  <a:srgbClr val="F39205"/>
                </a:solidFill>
                <a:latin typeface="Poppins"/>
                <a:ea typeface="Poppins"/>
                <a:cs typeface="Poppins"/>
                <a:sym typeface="Poppins"/>
              </a:rPr>
              <a:t>Du bestimmst, wer deine rechtliche Be</a:t>
            </a:r>
            <a:r>
              <a:rPr lang="en-US" sz="3167">
                <a:solidFill>
                  <a:srgbClr val="F39205"/>
                </a:solidFill>
                <a:latin typeface="Poppins"/>
                <a:ea typeface="Poppins"/>
                <a:cs typeface="Poppins"/>
                <a:sym typeface="Poppins"/>
              </a:rPr>
              <a:t>treuerin oder Betreuer werden soll</a:t>
            </a:r>
          </a:p>
          <a:p>
            <a:pPr algn="l" marL="683842" indent="-341921" lvl="1">
              <a:lnSpc>
                <a:spcPts val="4434"/>
              </a:lnSpc>
              <a:buFont typeface="Arial"/>
              <a:buChar char="•"/>
            </a:pPr>
            <a:r>
              <a:rPr lang="en-US" sz="3167">
                <a:solidFill>
                  <a:srgbClr val="F39205"/>
                </a:solidFill>
                <a:latin typeface="Poppins"/>
                <a:ea typeface="Poppins"/>
                <a:cs typeface="Poppins"/>
                <a:sym typeface="Poppins"/>
              </a:rPr>
              <a:t>Für Geld·sachen, Gesundheits·sachen oder Wohnen</a:t>
            </a:r>
          </a:p>
          <a:p>
            <a:pPr algn="l" marL="683842" indent="-341921" lvl="1">
              <a:lnSpc>
                <a:spcPts val="4434"/>
              </a:lnSpc>
              <a:buFont typeface="Arial"/>
              <a:buChar char="•"/>
            </a:pPr>
            <a:r>
              <a:rPr lang="en-US" sz="3167">
                <a:solidFill>
                  <a:srgbClr val="F39205"/>
                </a:solidFill>
                <a:latin typeface="Poppins"/>
                <a:ea typeface="Poppins"/>
                <a:cs typeface="Poppins"/>
                <a:sym typeface="Poppins"/>
              </a:rPr>
              <a:t>ein Brief von dir an das Amtsgericht</a:t>
            </a:r>
          </a:p>
          <a:p>
            <a:pPr algn="l">
              <a:lnSpc>
                <a:spcPts val="4434"/>
              </a:lnSpc>
            </a:pPr>
          </a:p>
        </p:txBody>
      </p:sp>
      <p:sp>
        <p:nvSpPr>
          <p:cNvPr name="TextBox 15" id="15"/>
          <p:cNvSpPr txBox="true"/>
          <p:nvPr/>
        </p:nvSpPr>
        <p:spPr>
          <a:xfrm rot="0">
            <a:off x="4601624" y="1019175"/>
            <a:ext cx="10773565" cy="779206"/>
          </a:xfrm>
          <a:prstGeom prst="rect">
            <a:avLst/>
          </a:prstGeom>
        </p:spPr>
        <p:txBody>
          <a:bodyPr anchor="t" rtlCol="false" tIns="0" lIns="0" bIns="0" rIns="0">
            <a:spAutoFit/>
          </a:bodyPr>
          <a:lstStyle/>
          <a:p>
            <a:pPr algn="just">
              <a:lnSpc>
                <a:spcPts val="5610"/>
              </a:lnSpc>
            </a:pPr>
            <a:r>
              <a:rPr lang="en-US" b="true" sz="5100">
                <a:solidFill>
                  <a:srgbClr val="02509D"/>
                </a:solidFill>
                <a:latin typeface="Poppins Ultra-Bold"/>
                <a:ea typeface="Poppins Ultra-Bold"/>
                <a:cs typeface="Poppins Ultra-Bold"/>
                <a:sym typeface="Poppins Ultra-Bold"/>
              </a:rPr>
              <a:t>BETREUUNGS·VERFÜGUNG</a:t>
            </a:r>
          </a:p>
        </p:txBody>
      </p:sp>
      <p:sp>
        <p:nvSpPr>
          <p:cNvPr name="TextBox 16" id="16"/>
          <p:cNvSpPr txBox="true"/>
          <p:nvPr/>
        </p:nvSpPr>
        <p:spPr>
          <a:xfrm rot="0">
            <a:off x="4601624" y="2022905"/>
            <a:ext cx="11965793" cy="490308"/>
          </a:xfrm>
          <a:prstGeom prst="rect">
            <a:avLst/>
          </a:prstGeom>
        </p:spPr>
        <p:txBody>
          <a:bodyPr anchor="t" rtlCol="false" tIns="0" lIns="0" bIns="0" rIns="0">
            <a:spAutoFit/>
          </a:bodyPr>
          <a:lstStyle/>
          <a:p>
            <a:pPr algn="l">
              <a:lnSpc>
                <a:spcPts val="3534"/>
              </a:lnSpc>
            </a:pPr>
            <a:r>
              <a:rPr lang="en-US" sz="3100" spc="34" b="true">
                <a:solidFill>
                  <a:srgbClr val="F39205"/>
                </a:solidFill>
                <a:latin typeface="Poppins Bold"/>
                <a:ea typeface="Poppins Bold"/>
                <a:cs typeface="Poppins Bold"/>
                <a:sym typeface="Poppins Bold"/>
              </a:rPr>
              <a:t>Ein Blatt Papier</a:t>
            </a:r>
          </a:p>
        </p:txBody>
      </p:sp>
      <p:sp>
        <p:nvSpPr>
          <p:cNvPr name="TextBox 17" id="17"/>
          <p:cNvSpPr txBox="true"/>
          <p:nvPr/>
        </p:nvSpPr>
        <p:spPr>
          <a:xfrm rot="0">
            <a:off x="8346431" y="8167358"/>
            <a:ext cx="7624872" cy="1244637"/>
          </a:xfrm>
          <a:prstGeom prst="rect">
            <a:avLst/>
          </a:prstGeom>
        </p:spPr>
        <p:txBody>
          <a:bodyPr anchor="t" rtlCol="false" tIns="0" lIns="0" bIns="0" rIns="0">
            <a:spAutoFit/>
          </a:bodyPr>
          <a:lstStyle/>
          <a:p>
            <a:pPr algn="l">
              <a:lnSpc>
                <a:spcPts val="4899"/>
              </a:lnSpc>
            </a:pPr>
            <a:r>
              <a:rPr lang="en-US" sz="3499" b="true">
                <a:solidFill>
                  <a:srgbClr val="02509D"/>
                </a:solidFill>
                <a:latin typeface="Poppins Bold"/>
                <a:ea typeface="Poppins Bold"/>
                <a:cs typeface="Poppins Bold"/>
                <a:sym typeface="Poppins Bold"/>
              </a:rPr>
              <a:t>Du trägst die Person ein.</a:t>
            </a:r>
          </a:p>
          <a:p>
            <a:pPr algn="l">
              <a:lnSpc>
                <a:spcPts val="4899"/>
              </a:lnSpc>
              <a:spcBef>
                <a:spcPct val="0"/>
              </a:spcBef>
            </a:pPr>
            <a:r>
              <a:rPr lang="en-US" b="true" sz="3499">
                <a:solidFill>
                  <a:srgbClr val="02509D"/>
                </a:solidFill>
                <a:latin typeface="Poppins Bold"/>
                <a:ea typeface="Poppins Bold"/>
                <a:cs typeface="Poppins Bold"/>
                <a:sym typeface="Poppins Bold"/>
              </a:rPr>
              <a:t>Dieser Person sollst du vertrauen.</a:t>
            </a:r>
          </a:p>
        </p:txBody>
      </p:sp>
      <p:sp>
        <p:nvSpPr>
          <p:cNvPr name="TextBox 18" id="18"/>
          <p:cNvSpPr txBox="true"/>
          <p:nvPr/>
        </p:nvSpPr>
        <p:spPr>
          <a:xfrm rot="0">
            <a:off x="7632485" y="3279248"/>
            <a:ext cx="11965793" cy="490308"/>
          </a:xfrm>
          <a:prstGeom prst="rect">
            <a:avLst/>
          </a:prstGeom>
        </p:spPr>
        <p:txBody>
          <a:bodyPr anchor="t" rtlCol="false" tIns="0" lIns="0" bIns="0" rIns="0">
            <a:spAutoFit/>
          </a:bodyPr>
          <a:lstStyle/>
          <a:p>
            <a:pPr algn="l">
              <a:lnSpc>
                <a:spcPts val="3534"/>
              </a:lnSpc>
            </a:pPr>
            <a:r>
              <a:rPr lang="en-US" sz="3100" spc="34" b="true">
                <a:solidFill>
                  <a:srgbClr val="00519E"/>
                </a:solidFill>
                <a:latin typeface="Poppins Bold"/>
                <a:ea typeface="Poppins Bold"/>
                <a:cs typeface="Poppins Bold"/>
                <a:sym typeface="Poppins Bold"/>
              </a:rPr>
              <a:t>Darauf steht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0790" y="0"/>
            <a:ext cx="212090" cy="5143500"/>
            <a:chOff x="0" y="0"/>
            <a:chExt cx="55859" cy="1354667"/>
          </a:xfrm>
        </p:grpSpPr>
        <p:sp>
          <p:nvSpPr>
            <p:cNvPr name="Freeform 3" id="3"/>
            <p:cNvSpPr/>
            <p:nvPr/>
          </p:nvSpPr>
          <p:spPr>
            <a:xfrm flipH="false" flipV="false" rot="0">
              <a:off x="0" y="0"/>
              <a:ext cx="55859" cy="1354667"/>
            </a:xfrm>
            <a:custGeom>
              <a:avLst/>
              <a:gdLst/>
              <a:ahLst/>
              <a:cxnLst/>
              <a:rect r="r" b="b" t="t" l="l"/>
              <a:pathLst>
                <a:path h="1354667" w="55859">
                  <a:moveTo>
                    <a:pt x="0" y="0"/>
                  </a:moveTo>
                  <a:lnTo>
                    <a:pt x="55859" y="0"/>
                  </a:lnTo>
                  <a:lnTo>
                    <a:pt x="55859" y="1354667"/>
                  </a:lnTo>
                  <a:lnTo>
                    <a:pt x="0" y="1354667"/>
                  </a:lnTo>
                  <a:close/>
                </a:path>
              </a:pathLst>
            </a:custGeom>
            <a:solidFill>
              <a:srgbClr val="F39200"/>
            </a:solidFill>
          </p:spPr>
        </p:sp>
        <p:sp>
          <p:nvSpPr>
            <p:cNvPr name="TextBox 4" id="4"/>
            <p:cNvSpPr txBox="true"/>
            <p:nvPr/>
          </p:nvSpPr>
          <p:spPr>
            <a:xfrm>
              <a:off x="0" y="-57150"/>
              <a:ext cx="55859" cy="1411817"/>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4500955" y="1866623"/>
            <a:ext cx="2758345" cy="245871"/>
            <a:chOff x="0" y="0"/>
            <a:chExt cx="726478" cy="64756"/>
          </a:xfrm>
        </p:grpSpPr>
        <p:sp>
          <p:nvSpPr>
            <p:cNvPr name="Freeform 6" id="6"/>
            <p:cNvSpPr/>
            <p:nvPr/>
          </p:nvSpPr>
          <p:spPr>
            <a:xfrm flipH="false" flipV="false" rot="0">
              <a:off x="0" y="0"/>
              <a:ext cx="726478" cy="64756"/>
            </a:xfrm>
            <a:custGeom>
              <a:avLst/>
              <a:gdLst/>
              <a:ahLst/>
              <a:cxnLst/>
              <a:rect r="r" b="b" t="t" l="l"/>
              <a:pathLst>
                <a:path h="64756" w="726478">
                  <a:moveTo>
                    <a:pt x="0" y="0"/>
                  </a:moveTo>
                  <a:lnTo>
                    <a:pt x="726478" y="0"/>
                  </a:lnTo>
                  <a:lnTo>
                    <a:pt x="726478" y="64756"/>
                  </a:lnTo>
                  <a:lnTo>
                    <a:pt x="0" y="64756"/>
                  </a:lnTo>
                  <a:close/>
                </a:path>
              </a:pathLst>
            </a:custGeom>
            <a:solidFill>
              <a:srgbClr val="F39200"/>
            </a:solidFill>
          </p:spPr>
        </p:sp>
        <p:sp>
          <p:nvSpPr>
            <p:cNvPr name="TextBox 7" id="7"/>
            <p:cNvSpPr txBox="true"/>
            <p:nvPr/>
          </p:nvSpPr>
          <p:spPr>
            <a:xfrm>
              <a:off x="0" y="-57150"/>
              <a:ext cx="726478" cy="121906"/>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5880128" y="454044"/>
            <a:ext cx="1379172" cy="1149311"/>
            <a:chOff x="0" y="0"/>
            <a:chExt cx="1134716" cy="945597"/>
          </a:xfrm>
        </p:grpSpPr>
        <p:sp>
          <p:nvSpPr>
            <p:cNvPr name="Freeform 9" id="9"/>
            <p:cNvSpPr/>
            <p:nvPr/>
          </p:nvSpPr>
          <p:spPr>
            <a:xfrm flipH="false" flipV="false" rot="0">
              <a:off x="0" y="0"/>
              <a:ext cx="1134745" cy="945642"/>
            </a:xfrm>
            <a:custGeom>
              <a:avLst/>
              <a:gdLst/>
              <a:ahLst/>
              <a:cxnLst/>
              <a:rect r="r" b="b" t="t" l="l"/>
              <a:pathLst>
                <a:path h="945642" w="1134745">
                  <a:moveTo>
                    <a:pt x="0" y="0"/>
                  </a:moveTo>
                  <a:lnTo>
                    <a:pt x="1134745" y="0"/>
                  </a:lnTo>
                  <a:lnTo>
                    <a:pt x="1134745" y="945642"/>
                  </a:lnTo>
                  <a:lnTo>
                    <a:pt x="0" y="945642"/>
                  </a:lnTo>
                  <a:close/>
                </a:path>
              </a:pathLst>
            </a:custGeom>
            <a:blipFill>
              <a:blip r:embed="rId3"/>
              <a:stretch>
                <a:fillRect l="-56918" t="0" r="-56915" b="4"/>
              </a:stretch>
            </a:blipFill>
          </p:spPr>
        </p:sp>
      </p:grpSp>
      <p:sp>
        <p:nvSpPr>
          <p:cNvPr name="TextBox 10" id="10"/>
          <p:cNvSpPr txBox="true"/>
          <p:nvPr/>
        </p:nvSpPr>
        <p:spPr>
          <a:xfrm rot="-5400000">
            <a:off x="-666742" y="7021512"/>
            <a:ext cx="3970003" cy="358775"/>
          </a:xfrm>
          <a:prstGeom prst="rect">
            <a:avLst/>
          </a:prstGeom>
        </p:spPr>
        <p:txBody>
          <a:bodyPr anchor="t" rtlCol="false" tIns="0" lIns="0" bIns="0" rIns="0">
            <a:spAutoFit/>
          </a:bodyPr>
          <a:lstStyle/>
          <a:p>
            <a:pPr algn="ctr">
              <a:lnSpc>
                <a:spcPts val="2799"/>
              </a:lnSpc>
              <a:spcBef>
                <a:spcPct val="0"/>
              </a:spcBef>
            </a:pPr>
            <a:r>
              <a:rPr lang="en-US" b="true" sz="1999">
                <a:solidFill>
                  <a:srgbClr val="02509D"/>
                </a:solidFill>
                <a:latin typeface="Poppins Medium"/>
                <a:ea typeface="Poppins Medium"/>
                <a:cs typeface="Poppins Medium"/>
                <a:sym typeface="Poppins Medium"/>
              </a:rPr>
              <a:t>www.ichbestimmeselbst.de</a:t>
            </a:r>
          </a:p>
        </p:txBody>
      </p:sp>
      <p:sp>
        <p:nvSpPr>
          <p:cNvPr name="Freeform 11" id="11"/>
          <p:cNvSpPr/>
          <p:nvPr/>
        </p:nvSpPr>
        <p:spPr>
          <a:xfrm flipH="false" flipV="false" rot="0">
            <a:off x="13435774" y="5295900"/>
            <a:ext cx="3975926" cy="4114800"/>
          </a:xfrm>
          <a:custGeom>
            <a:avLst/>
            <a:gdLst/>
            <a:ahLst/>
            <a:cxnLst/>
            <a:rect r="r" b="b" t="t" l="l"/>
            <a:pathLst>
              <a:path h="4114800" w="3975926">
                <a:moveTo>
                  <a:pt x="0" y="0"/>
                </a:moveTo>
                <a:lnTo>
                  <a:pt x="3975926" y="0"/>
                </a:lnTo>
                <a:lnTo>
                  <a:pt x="397592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2687562" y="4373580"/>
            <a:ext cx="8797304" cy="842319"/>
          </a:xfrm>
          <a:prstGeom prst="rect">
            <a:avLst/>
          </a:prstGeom>
        </p:spPr>
        <p:txBody>
          <a:bodyPr anchor="t" rtlCol="false" tIns="0" lIns="0" bIns="0" rIns="0">
            <a:spAutoFit/>
          </a:bodyPr>
          <a:lstStyle/>
          <a:p>
            <a:pPr algn="just">
              <a:lnSpc>
                <a:spcPts val="6132"/>
              </a:lnSpc>
            </a:pPr>
            <a:r>
              <a:rPr lang="en-US" b="true" sz="5575">
                <a:solidFill>
                  <a:srgbClr val="02509D"/>
                </a:solidFill>
                <a:latin typeface="Poppins Bold"/>
                <a:ea typeface="Poppins Bold"/>
                <a:cs typeface="Poppins Bold"/>
                <a:sym typeface="Poppins Bold"/>
              </a:rPr>
              <a:t>PATIENTEN·VERFÜGUNG </a:t>
            </a:r>
          </a:p>
        </p:txBody>
      </p:sp>
      <p:sp>
        <p:nvSpPr>
          <p:cNvPr name="TextBox 13" id="13"/>
          <p:cNvSpPr txBox="true"/>
          <p:nvPr/>
        </p:nvSpPr>
        <p:spPr>
          <a:xfrm rot="0">
            <a:off x="2687562" y="5191125"/>
            <a:ext cx="13593211" cy="1689777"/>
          </a:xfrm>
          <a:prstGeom prst="rect">
            <a:avLst/>
          </a:prstGeom>
        </p:spPr>
        <p:txBody>
          <a:bodyPr anchor="t" rtlCol="false" tIns="0" lIns="0" bIns="0" rIns="0">
            <a:spAutoFit/>
          </a:bodyPr>
          <a:lstStyle/>
          <a:p>
            <a:pPr algn="just">
              <a:lnSpc>
                <a:spcPts val="5040"/>
              </a:lnSpc>
            </a:pPr>
            <a:r>
              <a:rPr lang="en-US" sz="3600" b="true">
                <a:solidFill>
                  <a:srgbClr val="F39205"/>
                </a:solidFill>
                <a:latin typeface="Poppins Medium"/>
                <a:ea typeface="Poppins Medium"/>
                <a:cs typeface="Poppins Medium"/>
                <a:sym typeface="Poppins Medium"/>
              </a:rPr>
              <a:t>in einfacher Sprache</a:t>
            </a:r>
          </a:p>
          <a:p>
            <a:pPr algn="just">
              <a:lnSpc>
                <a:spcPts val="3220"/>
              </a:lnSpc>
            </a:pPr>
          </a:p>
          <a:p>
            <a:pPr algn="just">
              <a:lnSpc>
                <a:spcPts val="5040"/>
              </a:lnSpc>
            </a:pPr>
            <a:r>
              <a:rPr lang="en-US" b="true" sz="3600">
                <a:solidFill>
                  <a:srgbClr val="02509D"/>
                </a:solidFill>
                <a:latin typeface="Poppins Medium"/>
                <a:ea typeface="Poppins Medium"/>
                <a:cs typeface="Poppins Medium"/>
                <a:sym typeface="Poppins Medium"/>
              </a:rPr>
              <a:t>W</a:t>
            </a:r>
            <a:r>
              <a:rPr lang="en-US" b="true" sz="3600">
                <a:solidFill>
                  <a:srgbClr val="02509D"/>
                </a:solidFill>
                <a:latin typeface="Poppins Medium"/>
                <a:ea typeface="Poppins Medium"/>
                <a:cs typeface="Poppins Medium"/>
                <a:sym typeface="Poppins Medium"/>
              </a:rPr>
              <a:t>as sie ist – warum sie wichtig ist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1574847"/>
            <a:ext cx="1856645" cy="68071"/>
            <a:chOff x="0" y="0"/>
            <a:chExt cx="488993" cy="17928"/>
          </a:xfrm>
        </p:grpSpPr>
        <p:sp>
          <p:nvSpPr>
            <p:cNvPr name="Freeform 3" id="3"/>
            <p:cNvSpPr/>
            <p:nvPr/>
          </p:nvSpPr>
          <p:spPr>
            <a:xfrm flipH="false" flipV="false" rot="0">
              <a:off x="0" y="0"/>
              <a:ext cx="488993" cy="17928"/>
            </a:xfrm>
            <a:custGeom>
              <a:avLst/>
              <a:gdLst/>
              <a:ahLst/>
              <a:cxnLst/>
              <a:rect r="r" b="b" t="t" l="l"/>
              <a:pathLst>
                <a:path h="17928" w="488993">
                  <a:moveTo>
                    <a:pt x="0" y="0"/>
                  </a:moveTo>
                  <a:lnTo>
                    <a:pt x="488993" y="0"/>
                  </a:lnTo>
                  <a:lnTo>
                    <a:pt x="488993" y="17928"/>
                  </a:lnTo>
                  <a:lnTo>
                    <a:pt x="0" y="17928"/>
                  </a:lnTo>
                  <a:close/>
                </a:path>
              </a:pathLst>
            </a:custGeom>
            <a:solidFill>
              <a:srgbClr val="F39200"/>
            </a:solidFill>
          </p:spPr>
        </p:sp>
        <p:sp>
          <p:nvSpPr>
            <p:cNvPr name="TextBox 4" id="4"/>
            <p:cNvSpPr txBox="true"/>
            <p:nvPr/>
          </p:nvSpPr>
          <p:spPr>
            <a:xfrm>
              <a:off x="0" y="-57150"/>
              <a:ext cx="488993" cy="75078"/>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4500955" y="2413635"/>
            <a:ext cx="2758345" cy="245871"/>
            <a:chOff x="0" y="0"/>
            <a:chExt cx="726478" cy="64756"/>
          </a:xfrm>
        </p:grpSpPr>
        <p:sp>
          <p:nvSpPr>
            <p:cNvPr name="Freeform 6" id="6"/>
            <p:cNvSpPr/>
            <p:nvPr/>
          </p:nvSpPr>
          <p:spPr>
            <a:xfrm flipH="false" flipV="false" rot="0">
              <a:off x="0" y="0"/>
              <a:ext cx="726478" cy="64756"/>
            </a:xfrm>
            <a:custGeom>
              <a:avLst/>
              <a:gdLst/>
              <a:ahLst/>
              <a:cxnLst/>
              <a:rect r="r" b="b" t="t" l="l"/>
              <a:pathLst>
                <a:path h="64756" w="726478">
                  <a:moveTo>
                    <a:pt x="0" y="0"/>
                  </a:moveTo>
                  <a:lnTo>
                    <a:pt x="726478" y="0"/>
                  </a:lnTo>
                  <a:lnTo>
                    <a:pt x="726478" y="64756"/>
                  </a:lnTo>
                  <a:lnTo>
                    <a:pt x="0" y="64756"/>
                  </a:lnTo>
                  <a:close/>
                </a:path>
              </a:pathLst>
            </a:custGeom>
            <a:solidFill>
              <a:srgbClr val="F39200"/>
            </a:solidFill>
          </p:spPr>
        </p:sp>
        <p:sp>
          <p:nvSpPr>
            <p:cNvPr name="TextBox 7" id="7"/>
            <p:cNvSpPr txBox="true"/>
            <p:nvPr/>
          </p:nvSpPr>
          <p:spPr>
            <a:xfrm>
              <a:off x="0" y="-57150"/>
              <a:ext cx="726478" cy="121906"/>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0781793" y="4186261"/>
            <a:ext cx="6477507" cy="6100739"/>
            <a:chOff x="0" y="0"/>
            <a:chExt cx="8636677" cy="8134319"/>
          </a:xfrm>
        </p:grpSpPr>
        <p:pic>
          <p:nvPicPr>
            <p:cNvPr name="Picture 9" id="9"/>
            <p:cNvPicPr>
              <a:picLocks noChangeAspect="true"/>
            </p:cNvPicPr>
            <p:nvPr/>
          </p:nvPicPr>
          <p:blipFill>
            <a:blip r:embed="rId3"/>
            <a:srcRect l="14575" t="0" r="14575" b="0"/>
            <a:stretch>
              <a:fillRect/>
            </a:stretch>
          </p:blipFill>
          <p:spPr>
            <a:xfrm flipH="false" flipV="false">
              <a:off x="0" y="0"/>
              <a:ext cx="8636677" cy="8134319"/>
            </a:xfrm>
            <a:prstGeom prst="rect">
              <a:avLst/>
            </a:prstGeom>
          </p:spPr>
        </p:pic>
      </p:grpSp>
      <p:grpSp>
        <p:nvGrpSpPr>
          <p:cNvPr name="Group 10" id="10"/>
          <p:cNvGrpSpPr/>
          <p:nvPr/>
        </p:nvGrpSpPr>
        <p:grpSpPr>
          <a:xfrm rot="0">
            <a:off x="15951885" y="1028700"/>
            <a:ext cx="1307415" cy="1089513"/>
            <a:chOff x="0" y="0"/>
            <a:chExt cx="1134716" cy="945597"/>
          </a:xfrm>
        </p:grpSpPr>
        <p:sp>
          <p:nvSpPr>
            <p:cNvPr name="Freeform 11" id="11"/>
            <p:cNvSpPr/>
            <p:nvPr/>
          </p:nvSpPr>
          <p:spPr>
            <a:xfrm flipH="false" flipV="false" rot="0">
              <a:off x="0" y="0"/>
              <a:ext cx="1134745" cy="945642"/>
            </a:xfrm>
            <a:custGeom>
              <a:avLst/>
              <a:gdLst/>
              <a:ahLst/>
              <a:cxnLst/>
              <a:rect r="r" b="b" t="t" l="l"/>
              <a:pathLst>
                <a:path h="945642" w="1134745">
                  <a:moveTo>
                    <a:pt x="0" y="0"/>
                  </a:moveTo>
                  <a:lnTo>
                    <a:pt x="1134745" y="0"/>
                  </a:lnTo>
                  <a:lnTo>
                    <a:pt x="1134745" y="945642"/>
                  </a:lnTo>
                  <a:lnTo>
                    <a:pt x="0" y="945642"/>
                  </a:lnTo>
                  <a:close/>
                </a:path>
              </a:pathLst>
            </a:custGeom>
            <a:blipFill>
              <a:blip r:embed="rId4"/>
              <a:stretch>
                <a:fillRect l="-56918" t="0" r="-56915" b="4"/>
              </a:stretch>
            </a:blipFill>
          </p:spPr>
        </p:sp>
      </p:grpSp>
      <p:sp>
        <p:nvSpPr>
          <p:cNvPr name="TextBox 12" id="12"/>
          <p:cNvSpPr txBox="true"/>
          <p:nvPr/>
        </p:nvSpPr>
        <p:spPr>
          <a:xfrm rot="0">
            <a:off x="1028700" y="778383"/>
            <a:ext cx="11081044" cy="615315"/>
          </a:xfrm>
          <a:prstGeom prst="rect">
            <a:avLst/>
          </a:prstGeom>
        </p:spPr>
        <p:txBody>
          <a:bodyPr anchor="t" rtlCol="false" tIns="0" lIns="0" bIns="0" rIns="0">
            <a:spAutoFit/>
          </a:bodyPr>
          <a:lstStyle/>
          <a:p>
            <a:pPr algn="l">
              <a:lnSpc>
                <a:spcPts val="4229"/>
              </a:lnSpc>
            </a:pPr>
            <a:r>
              <a:rPr lang="en-US" sz="4499" b="true">
                <a:solidFill>
                  <a:srgbClr val="02509D"/>
                </a:solidFill>
                <a:latin typeface="Poppins Bold"/>
                <a:ea typeface="Poppins Bold"/>
                <a:cs typeface="Poppins Bold"/>
                <a:sym typeface="Poppins Bold"/>
              </a:rPr>
              <a:t>Warum dieses Thema wichtig ist</a:t>
            </a:r>
          </a:p>
        </p:txBody>
      </p:sp>
      <p:sp>
        <p:nvSpPr>
          <p:cNvPr name="TextBox 13" id="13"/>
          <p:cNvSpPr txBox="true"/>
          <p:nvPr/>
        </p:nvSpPr>
        <p:spPr>
          <a:xfrm rot="0">
            <a:off x="1028700" y="2006472"/>
            <a:ext cx="11081044" cy="530776"/>
          </a:xfrm>
          <a:prstGeom prst="rect">
            <a:avLst/>
          </a:prstGeom>
        </p:spPr>
        <p:txBody>
          <a:bodyPr anchor="t" rtlCol="false" tIns="0" lIns="0" bIns="0" rIns="0">
            <a:spAutoFit/>
          </a:bodyPr>
          <a:lstStyle/>
          <a:p>
            <a:pPr algn="l">
              <a:lnSpc>
                <a:spcPts val="3876"/>
              </a:lnSpc>
            </a:pPr>
            <a:r>
              <a:rPr lang="en-US" sz="3400">
                <a:solidFill>
                  <a:srgbClr val="F39205"/>
                </a:solidFill>
                <a:latin typeface="Poppins"/>
                <a:ea typeface="Poppins"/>
                <a:cs typeface="Poppins"/>
                <a:sym typeface="Poppins"/>
              </a:rPr>
              <a:t>Ich kann vorher bestimmen, was mit mir passiert</a:t>
            </a:r>
          </a:p>
        </p:txBody>
      </p:sp>
      <p:sp>
        <p:nvSpPr>
          <p:cNvPr name="TextBox 14" id="14"/>
          <p:cNvSpPr txBox="true"/>
          <p:nvPr/>
        </p:nvSpPr>
        <p:spPr>
          <a:xfrm rot="0">
            <a:off x="1028700" y="3869183"/>
            <a:ext cx="9507250" cy="2960218"/>
          </a:xfrm>
          <a:prstGeom prst="rect">
            <a:avLst/>
          </a:prstGeom>
        </p:spPr>
        <p:txBody>
          <a:bodyPr anchor="t" rtlCol="false" tIns="0" lIns="0" bIns="0" rIns="0">
            <a:spAutoFit/>
          </a:bodyPr>
          <a:lstStyle/>
          <a:p>
            <a:pPr algn="l" marL="607036" indent="-303518" lvl="1">
              <a:lnSpc>
                <a:spcPts val="3936"/>
              </a:lnSpc>
              <a:buFont typeface="Arial"/>
              <a:buChar char="•"/>
            </a:pPr>
            <a:r>
              <a:rPr lang="en-US" b="true" sz="2811">
                <a:solidFill>
                  <a:srgbClr val="02509D"/>
                </a:solidFill>
                <a:latin typeface="Poppins Medium"/>
                <a:ea typeface="Poppins Medium"/>
                <a:cs typeface="Poppins Medium"/>
                <a:sym typeface="Poppins Medium"/>
              </a:rPr>
              <a:t>jeder Mensch kann krank werden</a:t>
            </a:r>
          </a:p>
          <a:p>
            <a:pPr algn="l" marL="607036" indent="-303518" lvl="1">
              <a:lnSpc>
                <a:spcPts val="3936"/>
              </a:lnSpc>
              <a:buFont typeface="Arial"/>
              <a:buChar char="•"/>
            </a:pPr>
            <a:r>
              <a:rPr lang="en-US" b="true" sz="2811">
                <a:solidFill>
                  <a:srgbClr val="02509D"/>
                </a:solidFill>
                <a:latin typeface="Poppins Medium"/>
                <a:ea typeface="Poppins Medium"/>
                <a:cs typeface="Poppins Medium"/>
                <a:sym typeface="Poppins Medium"/>
              </a:rPr>
              <a:t>e</a:t>
            </a:r>
            <a:r>
              <a:rPr lang="en-US" b="true" sz="2811">
                <a:solidFill>
                  <a:srgbClr val="02509D"/>
                </a:solidFill>
                <a:latin typeface="Poppins Medium"/>
                <a:ea typeface="Poppins Medium"/>
                <a:cs typeface="Poppins Medium"/>
                <a:sym typeface="Poppins Medium"/>
              </a:rPr>
              <a:t>in Unfall kann passieren</a:t>
            </a:r>
          </a:p>
          <a:p>
            <a:pPr algn="l" marL="607036" indent="-303518" lvl="1">
              <a:lnSpc>
                <a:spcPts val="3936"/>
              </a:lnSpc>
              <a:buFont typeface="Arial"/>
              <a:buChar char="•"/>
            </a:pPr>
            <a:r>
              <a:rPr lang="en-US" b="true" sz="2811">
                <a:solidFill>
                  <a:srgbClr val="02509D"/>
                </a:solidFill>
                <a:latin typeface="Poppins Medium"/>
                <a:ea typeface="Poppins Medium"/>
                <a:cs typeface="Poppins Medium"/>
                <a:sym typeface="Poppins Medium"/>
              </a:rPr>
              <a:t>i</a:t>
            </a:r>
            <a:r>
              <a:rPr lang="en-US" b="true" sz="2811">
                <a:solidFill>
                  <a:srgbClr val="02509D"/>
                </a:solidFill>
                <a:latin typeface="Poppins Medium"/>
                <a:ea typeface="Poppins Medium"/>
                <a:cs typeface="Poppins Medium"/>
                <a:sym typeface="Poppins Medium"/>
              </a:rPr>
              <a:t>m A</a:t>
            </a:r>
            <a:r>
              <a:rPr lang="en-US" b="true" sz="2811">
                <a:solidFill>
                  <a:srgbClr val="02509D"/>
                </a:solidFill>
                <a:latin typeface="Poppins Medium"/>
                <a:ea typeface="Poppins Medium"/>
                <a:cs typeface="Poppins Medium"/>
                <a:sym typeface="Poppins Medium"/>
              </a:rPr>
              <a:t>lter wird man schwächer</a:t>
            </a:r>
          </a:p>
          <a:p>
            <a:pPr algn="l" marL="607036" indent="-303518" lvl="1">
              <a:lnSpc>
                <a:spcPts val="3936"/>
              </a:lnSpc>
              <a:buFont typeface="Arial"/>
              <a:buChar char="•"/>
            </a:pPr>
            <a:r>
              <a:rPr lang="en-US" b="true" sz="2811">
                <a:solidFill>
                  <a:srgbClr val="02509D"/>
                </a:solidFill>
                <a:latin typeface="Poppins Medium"/>
                <a:ea typeface="Poppins Medium"/>
                <a:cs typeface="Poppins Medium"/>
                <a:sym typeface="Poppins Medium"/>
              </a:rPr>
              <a:t>viele Menschen möchten selbst bestimmen, was mit ihnen passiert</a:t>
            </a:r>
          </a:p>
          <a:p>
            <a:pPr algn="l">
              <a:lnSpc>
                <a:spcPts val="3936"/>
              </a:lnSpc>
            </a:pPr>
          </a:p>
        </p:txBody>
      </p:sp>
      <p:sp>
        <p:nvSpPr>
          <p:cNvPr name="TextBox 15" id="15"/>
          <p:cNvSpPr txBox="true"/>
          <p:nvPr/>
        </p:nvSpPr>
        <p:spPr>
          <a:xfrm rot="0">
            <a:off x="1028700" y="7078582"/>
            <a:ext cx="9581643" cy="2179718"/>
          </a:xfrm>
          <a:prstGeom prst="rect">
            <a:avLst/>
          </a:prstGeom>
        </p:spPr>
        <p:txBody>
          <a:bodyPr anchor="t" rtlCol="false" tIns="0" lIns="0" bIns="0" rIns="0">
            <a:spAutoFit/>
          </a:bodyPr>
          <a:lstStyle/>
          <a:p>
            <a:pPr algn="l">
              <a:lnSpc>
                <a:spcPts val="4290"/>
              </a:lnSpc>
            </a:pPr>
            <a:r>
              <a:rPr lang="en-US" sz="3064" b="true">
                <a:solidFill>
                  <a:srgbClr val="02509D"/>
                </a:solidFill>
                <a:latin typeface="Poppins Bold"/>
                <a:ea typeface="Poppins Bold"/>
                <a:cs typeface="Poppins Bold"/>
                <a:sym typeface="Poppins Bold"/>
              </a:rPr>
              <a:t>Eine Patienten·verfügung hilft mir, </a:t>
            </a:r>
          </a:p>
          <a:p>
            <a:pPr algn="l">
              <a:lnSpc>
                <a:spcPts val="4290"/>
              </a:lnSpc>
            </a:pPr>
            <a:r>
              <a:rPr lang="en-US" sz="3064" b="true">
                <a:solidFill>
                  <a:srgbClr val="02509D"/>
                </a:solidFill>
                <a:latin typeface="Poppins Bold"/>
                <a:ea typeface="Poppins Bold"/>
                <a:cs typeface="Poppins Bold"/>
                <a:sym typeface="Poppins Bold"/>
              </a:rPr>
              <a:t>damit andere wissen, </a:t>
            </a:r>
          </a:p>
          <a:p>
            <a:pPr algn="l">
              <a:lnSpc>
                <a:spcPts val="4290"/>
              </a:lnSpc>
            </a:pPr>
            <a:r>
              <a:rPr lang="en-US" sz="3064" b="true">
                <a:solidFill>
                  <a:srgbClr val="02509D"/>
                </a:solidFill>
                <a:latin typeface="Poppins Bold"/>
                <a:ea typeface="Poppins Bold"/>
                <a:cs typeface="Poppins Bold"/>
                <a:sym typeface="Poppins Bold"/>
              </a:rPr>
              <a:t>was ich will, </a:t>
            </a:r>
          </a:p>
          <a:p>
            <a:pPr algn="l">
              <a:lnSpc>
                <a:spcPts val="4290"/>
              </a:lnSpc>
            </a:pPr>
            <a:r>
              <a:rPr lang="en-US" sz="3064" b="true">
                <a:solidFill>
                  <a:srgbClr val="02509D"/>
                </a:solidFill>
                <a:latin typeface="Poppins Bold"/>
                <a:ea typeface="Poppins Bold"/>
                <a:cs typeface="Poppins Bold"/>
                <a:sym typeface="Poppins Bold"/>
              </a:rPr>
              <a:t>wenn ich es selbst nicht mehr sagen kann.</a:t>
            </a:r>
          </a:p>
        </p:txBody>
      </p:sp>
      <p:sp>
        <p:nvSpPr>
          <p:cNvPr name="TextBox 16" id="16"/>
          <p:cNvSpPr txBox="true"/>
          <p:nvPr/>
        </p:nvSpPr>
        <p:spPr>
          <a:xfrm rot="-5400000">
            <a:off x="15523420" y="7991454"/>
            <a:ext cx="3974630" cy="207644"/>
          </a:xfrm>
          <a:prstGeom prst="rect">
            <a:avLst/>
          </a:prstGeom>
        </p:spPr>
        <p:txBody>
          <a:bodyPr anchor="t" rtlCol="false" tIns="0" lIns="0" bIns="0" rIns="0">
            <a:spAutoFit/>
          </a:bodyPr>
          <a:lstStyle/>
          <a:p>
            <a:pPr algn="l">
              <a:lnSpc>
                <a:spcPts val="1680"/>
              </a:lnSpc>
            </a:pPr>
            <a:r>
              <a:rPr lang="en-US" sz="1200">
                <a:solidFill>
                  <a:srgbClr val="02509D"/>
                </a:solidFill>
                <a:latin typeface="Poppins"/>
                <a:ea typeface="Poppins"/>
                <a:cs typeface="Poppins"/>
                <a:sym typeface="Poppins"/>
              </a:rPr>
              <a:t>www.ichbestimmeselbst.de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0790" y="0"/>
            <a:ext cx="212090" cy="5143500"/>
            <a:chOff x="0" y="0"/>
            <a:chExt cx="55859" cy="1354667"/>
          </a:xfrm>
        </p:grpSpPr>
        <p:sp>
          <p:nvSpPr>
            <p:cNvPr name="Freeform 3" id="3"/>
            <p:cNvSpPr/>
            <p:nvPr/>
          </p:nvSpPr>
          <p:spPr>
            <a:xfrm flipH="false" flipV="false" rot="0">
              <a:off x="0" y="0"/>
              <a:ext cx="55859" cy="1354667"/>
            </a:xfrm>
            <a:custGeom>
              <a:avLst/>
              <a:gdLst/>
              <a:ahLst/>
              <a:cxnLst/>
              <a:rect r="r" b="b" t="t" l="l"/>
              <a:pathLst>
                <a:path h="1354667" w="55859">
                  <a:moveTo>
                    <a:pt x="0" y="0"/>
                  </a:moveTo>
                  <a:lnTo>
                    <a:pt x="55859" y="0"/>
                  </a:lnTo>
                  <a:lnTo>
                    <a:pt x="55859" y="1354667"/>
                  </a:lnTo>
                  <a:lnTo>
                    <a:pt x="0" y="1354667"/>
                  </a:lnTo>
                  <a:close/>
                </a:path>
              </a:pathLst>
            </a:custGeom>
            <a:solidFill>
              <a:srgbClr val="F39200"/>
            </a:solidFill>
          </p:spPr>
        </p:sp>
        <p:sp>
          <p:nvSpPr>
            <p:cNvPr name="TextBox 4" id="4"/>
            <p:cNvSpPr txBox="true"/>
            <p:nvPr/>
          </p:nvSpPr>
          <p:spPr>
            <a:xfrm>
              <a:off x="0" y="-57150"/>
              <a:ext cx="55859" cy="1411817"/>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4500955" y="1866623"/>
            <a:ext cx="2758345" cy="245871"/>
            <a:chOff x="0" y="0"/>
            <a:chExt cx="726478" cy="64756"/>
          </a:xfrm>
        </p:grpSpPr>
        <p:sp>
          <p:nvSpPr>
            <p:cNvPr name="Freeform 6" id="6"/>
            <p:cNvSpPr/>
            <p:nvPr/>
          </p:nvSpPr>
          <p:spPr>
            <a:xfrm flipH="false" flipV="false" rot="0">
              <a:off x="0" y="0"/>
              <a:ext cx="726478" cy="64756"/>
            </a:xfrm>
            <a:custGeom>
              <a:avLst/>
              <a:gdLst/>
              <a:ahLst/>
              <a:cxnLst/>
              <a:rect r="r" b="b" t="t" l="l"/>
              <a:pathLst>
                <a:path h="64756" w="726478">
                  <a:moveTo>
                    <a:pt x="0" y="0"/>
                  </a:moveTo>
                  <a:lnTo>
                    <a:pt x="726478" y="0"/>
                  </a:lnTo>
                  <a:lnTo>
                    <a:pt x="726478" y="64756"/>
                  </a:lnTo>
                  <a:lnTo>
                    <a:pt x="0" y="64756"/>
                  </a:lnTo>
                  <a:close/>
                </a:path>
              </a:pathLst>
            </a:custGeom>
            <a:solidFill>
              <a:srgbClr val="F39200"/>
            </a:solidFill>
          </p:spPr>
        </p:sp>
        <p:sp>
          <p:nvSpPr>
            <p:cNvPr name="TextBox 7" id="7"/>
            <p:cNvSpPr txBox="true"/>
            <p:nvPr/>
          </p:nvSpPr>
          <p:spPr>
            <a:xfrm>
              <a:off x="0" y="-57150"/>
              <a:ext cx="726478" cy="121906"/>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5951885" y="483943"/>
            <a:ext cx="1307415" cy="1089513"/>
            <a:chOff x="0" y="0"/>
            <a:chExt cx="1134716" cy="945597"/>
          </a:xfrm>
        </p:grpSpPr>
        <p:sp>
          <p:nvSpPr>
            <p:cNvPr name="Freeform 9" id="9"/>
            <p:cNvSpPr/>
            <p:nvPr/>
          </p:nvSpPr>
          <p:spPr>
            <a:xfrm flipH="false" flipV="false" rot="0">
              <a:off x="0" y="0"/>
              <a:ext cx="1134745" cy="945642"/>
            </a:xfrm>
            <a:custGeom>
              <a:avLst/>
              <a:gdLst/>
              <a:ahLst/>
              <a:cxnLst/>
              <a:rect r="r" b="b" t="t" l="l"/>
              <a:pathLst>
                <a:path h="945642" w="1134745">
                  <a:moveTo>
                    <a:pt x="0" y="0"/>
                  </a:moveTo>
                  <a:lnTo>
                    <a:pt x="1134745" y="0"/>
                  </a:lnTo>
                  <a:lnTo>
                    <a:pt x="1134745" y="945642"/>
                  </a:lnTo>
                  <a:lnTo>
                    <a:pt x="0" y="945642"/>
                  </a:lnTo>
                  <a:close/>
                </a:path>
              </a:pathLst>
            </a:custGeom>
            <a:blipFill>
              <a:blip r:embed="rId3"/>
              <a:stretch>
                <a:fillRect l="-56918" t="0" r="-56915" b="4"/>
              </a:stretch>
            </a:blipFill>
          </p:spPr>
        </p:sp>
      </p:grpSp>
      <p:sp>
        <p:nvSpPr>
          <p:cNvPr name="Freeform 10" id="10"/>
          <p:cNvSpPr/>
          <p:nvPr/>
        </p:nvSpPr>
        <p:spPr>
          <a:xfrm flipH="false" flipV="false" rot="0">
            <a:off x="11384524" y="2679661"/>
            <a:ext cx="5071559" cy="7607339"/>
          </a:xfrm>
          <a:custGeom>
            <a:avLst/>
            <a:gdLst/>
            <a:ahLst/>
            <a:cxnLst/>
            <a:rect r="r" b="b" t="t" l="l"/>
            <a:pathLst>
              <a:path h="7607339" w="5071559">
                <a:moveTo>
                  <a:pt x="0" y="0"/>
                </a:moveTo>
                <a:lnTo>
                  <a:pt x="5071560" y="0"/>
                </a:lnTo>
                <a:lnTo>
                  <a:pt x="5071560" y="7607339"/>
                </a:lnTo>
                <a:lnTo>
                  <a:pt x="0" y="7607339"/>
                </a:lnTo>
                <a:lnTo>
                  <a:pt x="0" y="0"/>
                </a:lnTo>
                <a:close/>
              </a:path>
            </a:pathLst>
          </a:custGeom>
          <a:blipFill>
            <a:blip r:embed="rId4"/>
            <a:stretch>
              <a:fillRect l="0" t="0" r="0" b="0"/>
            </a:stretch>
          </a:blipFill>
        </p:spPr>
      </p:sp>
      <p:sp>
        <p:nvSpPr>
          <p:cNvPr name="TextBox 11" id="11"/>
          <p:cNvSpPr txBox="true"/>
          <p:nvPr/>
        </p:nvSpPr>
        <p:spPr>
          <a:xfrm rot="0">
            <a:off x="2198231" y="3947648"/>
            <a:ext cx="8739686" cy="3888104"/>
          </a:xfrm>
          <a:prstGeom prst="rect">
            <a:avLst/>
          </a:prstGeom>
        </p:spPr>
        <p:txBody>
          <a:bodyPr anchor="t" rtlCol="false" tIns="0" lIns="0" bIns="0" rIns="0">
            <a:spAutoFit/>
          </a:bodyPr>
          <a:lstStyle/>
          <a:p>
            <a:pPr algn="l" marL="604524" indent="-302262" lvl="1">
              <a:lnSpc>
                <a:spcPts val="3920"/>
              </a:lnSpc>
              <a:buFont typeface="Arial"/>
              <a:buChar char="•"/>
            </a:pPr>
            <a:r>
              <a:rPr lang="en-US" b="true" sz="2800">
                <a:solidFill>
                  <a:srgbClr val="02509D"/>
                </a:solidFill>
                <a:latin typeface="Poppins Medium"/>
                <a:ea typeface="Poppins Medium"/>
                <a:cs typeface="Poppins Medium"/>
                <a:sym typeface="Poppins Medium"/>
              </a:rPr>
              <a:t>ein Blatt Papier</a:t>
            </a:r>
          </a:p>
          <a:p>
            <a:pPr algn="l" marL="604524" indent="-302262" lvl="1">
              <a:lnSpc>
                <a:spcPts val="3920"/>
              </a:lnSpc>
              <a:buFont typeface="Arial"/>
              <a:buChar char="•"/>
            </a:pPr>
            <a:r>
              <a:rPr lang="en-US" b="true" sz="2800">
                <a:solidFill>
                  <a:srgbClr val="02509D"/>
                </a:solidFill>
                <a:latin typeface="Poppins Medium"/>
                <a:ea typeface="Poppins Medium"/>
                <a:cs typeface="Poppins Medium"/>
                <a:sym typeface="Poppins Medium"/>
              </a:rPr>
              <a:t>Du schreibst auf, was Ärzt·inn</a:t>
            </a:r>
            <a:r>
              <a:rPr lang="en-US" b="true" sz="2800">
                <a:solidFill>
                  <a:srgbClr val="02509D"/>
                </a:solidFill>
                <a:latin typeface="Poppins Medium"/>
                <a:ea typeface="Poppins Medium"/>
                <a:cs typeface="Poppins Medium"/>
                <a:sym typeface="Poppins Medium"/>
              </a:rPr>
              <a:t>en t</a:t>
            </a:r>
            <a:r>
              <a:rPr lang="en-US" b="true" sz="2800">
                <a:solidFill>
                  <a:srgbClr val="02509D"/>
                </a:solidFill>
                <a:latin typeface="Poppins Medium"/>
                <a:ea typeface="Poppins Medium"/>
                <a:cs typeface="Poppins Medium"/>
                <a:sym typeface="Poppins Medium"/>
              </a:rPr>
              <a:t>un dürfen</a:t>
            </a:r>
          </a:p>
          <a:p>
            <a:pPr algn="l" marL="604524" indent="-302262" lvl="1">
              <a:lnSpc>
                <a:spcPts val="3920"/>
              </a:lnSpc>
              <a:buFont typeface="Arial"/>
              <a:buChar char="•"/>
            </a:pPr>
            <a:r>
              <a:rPr lang="en-US" b="true" sz="2800">
                <a:solidFill>
                  <a:srgbClr val="02509D"/>
                </a:solidFill>
                <a:latin typeface="Poppins Medium"/>
                <a:ea typeface="Poppins Medium"/>
                <a:cs typeface="Poppins Medium"/>
                <a:sym typeface="Poppins Medium"/>
              </a:rPr>
              <a:t>Du schreibst auf,</a:t>
            </a:r>
            <a:r>
              <a:rPr lang="en-US" b="true" sz="2800">
                <a:solidFill>
                  <a:srgbClr val="02509D"/>
                </a:solidFill>
                <a:latin typeface="Poppins Medium"/>
                <a:ea typeface="Poppins Medium"/>
                <a:cs typeface="Poppins Medium"/>
                <a:sym typeface="Poppins Medium"/>
              </a:rPr>
              <a:t> was Ärzt·</a:t>
            </a:r>
            <a:r>
              <a:rPr lang="en-US" b="true" sz="2800">
                <a:solidFill>
                  <a:srgbClr val="02509D"/>
                </a:solidFill>
                <a:latin typeface="Poppins Medium"/>
                <a:ea typeface="Poppins Medium"/>
                <a:cs typeface="Poppins Medium"/>
                <a:sym typeface="Poppins Medium"/>
              </a:rPr>
              <a:t>innen nicht</a:t>
            </a:r>
            <a:r>
              <a:rPr lang="en-US" b="true" sz="2800">
                <a:solidFill>
                  <a:srgbClr val="02509D"/>
                </a:solidFill>
                <a:latin typeface="Poppins Medium"/>
                <a:ea typeface="Poppins Medium"/>
                <a:cs typeface="Poppins Medium"/>
                <a:sym typeface="Poppins Medium"/>
              </a:rPr>
              <a:t> tun dürfen</a:t>
            </a:r>
          </a:p>
          <a:p>
            <a:pPr algn="l" marL="604524" indent="-302262" lvl="1">
              <a:lnSpc>
                <a:spcPts val="3920"/>
              </a:lnSpc>
              <a:buFont typeface="Arial"/>
              <a:buChar char="•"/>
            </a:pPr>
            <a:r>
              <a:rPr lang="en-US" b="true" sz="2800">
                <a:solidFill>
                  <a:srgbClr val="02509D"/>
                </a:solidFill>
                <a:latin typeface="Poppins Medium"/>
                <a:ea typeface="Poppins Medium"/>
                <a:cs typeface="Poppins Medium"/>
                <a:sym typeface="Poppins Medium"/>
              </a:rPr>
              <a:t>g</a:t>
            </a:r>
            <a:r>
              <a:rPr lang="en-US" b="true" sz="2800">
                <a:solidFill>
                  <a:srgbClr val="02509D"/>
                </a:solidFill>
                <a:latin typeface="Poppins Medium"/>
                <a:ea typeface="Poppins Medium"/>
                <a:cs typeface="Poppins Medium"/>
                <a:sym typeface="Poppins Medium"/>
              </a:rPr>
              <a:t>ilt, wenn du nicht mehr sprechen kannst</a:t>
            </a:r>
          </a:p>
          <a:p>
            <a:pPr algn="l" marL="604524" indent="-302262" lvl="1">
              <a:lnSpc>
                <a:spcPts val="3920"/>
              </a:lnSpc>
              <a:buFont typeface="Arial"/>
              <a:buChar char="•"/>
            </a:pPr>
            <a:r>
              <a:rPr lang="en-US" b="true" sz="2800">
                <a:solidFill>
                  <a:srgbClr val="02509D"/>
                </a:solidFill>
                <a:latin typeface="Poppins Medium"/>
                <a:ea typeface="Poppins Medium"/>
                <a:cs typeface="Poppins Medium"/>
                <a:sym typeface="Poppins Medium"/>
              </a:rPr>
              <a:t>Du</a:t>
            </a:r>
            <a:r>
              <a:rPr lang="en-US" b="true" sz="2800">
                <a:solidFill>
                  <a:srgbClr val="02509D"/>
                </a:solidFill>
                <a:latin typeface="Poppins Medium"/>
                <a:ea typeface="Poppins Medium"/>
                <a:cs typeface="Poppins Medium"/>
                <a:sym typeface="Poppins Medium"/>
              </a:rPr>
              <a:t> musst über 18 Jahre</a:t>
            </a:r>
            <a:r>
              <a:rPr lang="en-US" b="true" sz="2800">
                <a:solidFill>
                  <a:srgbClr val="02509D"/>
                </a:solidFill>
                <a:latin typeface="Poppins Medium"/>
                <a:ea typeface="Poppins Medium"/>
                <a:cs typeface="Poppins Medium"/>
                <a:sym typeface="Poppins Medium"/>
              </a:rPr>
              <a:t> alt sein</a:t>
            </a:r>
          </a:p>
          <a:p>
            <a:pPr algn="l" marL="604524" indent="-302262" lvl="1">
              <a:lnSpc>
                <a:spcPts val="3920"/>
              </a:lnSpc>
              <a:buFont typeface="Arial"/>
              <a:buChar char="•"/>
            </a:pPr>
            <a:r>
              <a:rPr lang="en-US" b="true" sz="2800">
                <a:solidFill>
                  <a:srgbClr val="02509D"/>
                </a:solidFill>
                <a:latin typeface="Poppins Medium"/>
                <a:ea typeface="Poppins Medium"/>
                <a:cs typeface="Poppins Medium"/>
                <a:sym typeface="Poppins Medium"/>
              </a:rPr>
              <a:t>Du unterschreibst selbst</a:t>
            </a:r>
          </a:p>
          <a:p>
            <a:pPr algn="l">
              <a:lnSpc>
                <a:spcPts val="3220"/>
              </a:lnSpc>
            </a:pPr>
          </a:p>
        </p:txBody>
      </p:sp>
      <p:sp>
        <p:nvSpPr>
          <p:cNvPr name="TextBox 12" id="12"/>
          <p:cNvSpPr txBox="true"/>
          <p:nvPr/>
        </p:nvSpPr>
        <p:spPr>
          <a:xfrm rot="0">
            <a:off x="2222003" y="1326234"/>
            <a:ext cx="12966893" cy="831893"/>
          </a:xfrm>
          <a:prstGeom prst="rect">
            <a:avLst/>
          </a:prstGeom>
        </p:spPr>
        <p:txBody>
          <a:bodyPr anchor="t" rtlCol="false" tIns="0" lIns="0" bIns="0" rIns="0">
            <a:spAutoFit/>
          </a:bodyPr>
          <a:lstStyle/>
          <a:p>
            <a:pPr algn="l">
              <a:lnSpc>
                <a:spcPts val="6050"/>
              </a:lnSpc>
            </a:pPr>
            <a:r>
              <a:rPr lang="en-US" b="true" sz="5500">
                <a:solidFill>
                  <a:srgbClr val="02509D"/>
                </a:solidFill>
                <a:latin typeface="Poppins Ultra-Bold"/>
                <a:ea typeface="Poppins Ultra-Bold"/>
                <a:cs typeface="Poppins Ultra-Bold"/>
                <a:sym typeface="Poppins Ultra-Bold"/>
              </a:rPr>
              <a:t>WAS</a:t>
            </a:r>
          </a:p>
        </p:txBody>
      </p:sp>
      <p:sp>
        <p:nvSpPr>
          <p:cNvPr name="TextBox 13" id="13"/>
          <p:cNvSpPr txBox="true"/>
          <p:nvPr/>
        </p:nvSpPr>
        <p:spPr>
          <a:xfrm rot="0">
            <a:off x="3247606" y="8485568"/>
            <a:ext cx="6028017" cy="565291"/>
          </a:xfrm>
          <a:prstGeom prst="rect">
            <a:avLst/>
          </a:prstGeom>
        </p:spPr>
        <p:txBody>
          <a:bodyPr anchor="t" rtlCol="false" tIns="0" lIns="0" bIns="0" rIns="0">
            <a:spAutoFit/>
          </a:bodyPr>
          <a:lstStyle/>
          <a:p>
            <a:pPr algn="ctr">
              <a:lnSpc>
                <a:spcPts val="4480"/>
              </a:lnSpc>
              <a:spcBef>
                <a:spcPct val="0"/>
              </a:spcBef>
            </a:pPr>
            <a:r>
              <a:rPr lang="en-US" b="true" sz="3200">
                <a:solidFill>
                  <a:srgbClr val="F39200"/>
                </a:solidFill>
                <a:latin typeface="Poppins Bold"/>
                <a:ea typeface="Poppins Bold"/>
                <a:cs typeface="Poppins Bold"/>
                <a:sym typeface="Poppins Bold"/>
              </a:rPr>
              <a:t>Deine Wünsche sind wichtig!</a:t>
            </a:r>
          </a:p>
        </p:txBody>
      </p:sp>
      <p:sp>
        <p:nvSpPr>
          <p:cNvPr name="TextBox 14" id="14"/>
          <p:cNvSpPr txBox="true"/>
          <p:nvPr/>
        </p:nvSpPr>
        <p:spPr>
          <a:xfrm rot="0">
            <a:off x="2222003" y="2234292"/>
            <a:ext cx="9928835" cy="570650"/>
          </a:xfrm>
          <a:prstGeom prst="rect">
            <a:avLst/>
          </a:prstGeom>
        </p:spPr>
        <p:txBody>
          <a:bodyPr anchor="t" rtlCol="false" tIns="0" lIns="0" bIns="0" rIns="0">
            <a:spAutoFit/>
          </a:bodyPr>
          <a:lstStyle/>
          <a:p>
            <a:pPr algn="l">
              <a:lnSpc>
                <a:spcPts val="4041"/>
              </a:lnSpc>
            </a:pPr>
            <a:r>
              <a:rPr lang="en-US" sz="4299" b="true">
                <a:solidFill>
                  <a:srgbClr val="F39205"/>
                </a:solidFill>
                <a:latin typeface="Poppins Bold"/>
                <a:ea typeface="Poppins Bold"/>
                <a:cs typeface="Poppins Bold"/>
                <a:sym typeface="Poppins Bold"/>
              </a:rPr>
              <a:t>ist eine Patienten·verfügung?</a:t>
            </a:r>
          </a:p>
        </p:txBody>
      </p:sp>
      <p:sp>
        <p:nvSpPr>
          <p:cNvPr name="TextBox 15" id="15"/>
          <p:cNvSpPr txBox="true"/>
          <p:nvPr/>
        </p:nvSpPr>
        <p:spPr>
          <a:xfrm rot="-5400000">
            <a:off x="-666742" y="7021512"/>
            <a:ext cx="3970003" cy="358775"/>
          </a:xfrm>
          <a:prstGeom prst="rect">
            <a:avLst/>
          </a:prstGeom>
        </p:spPr>
        <p:txBody>
          <a:bodyPr anchor="t" rtlCol="false" tIns="0" lIns="0" bIns="0" rIns="0">
            <a:spAutoFit/>
          </a:bodyPr>
          <a:lstStyle/>
          <a:p>
            <a:pPr algn="ctr">
              <a:lnSpc>
                <a:spcPts val="2799"/>
              </a:lnSpc>
              <a:spcBef>
                <a:spcPct val="0"/>
              </a:spcBef>
            </a:pPr>
            <a:r>
              <a:rPr lang="en-US" b="true" sz="1999">
                <a:solidFill>
                  <a:srgbClr val="02509D"/>
                </a:solidFill>
                <a:latin typeface="Poppins Medium"/>
                <a:ea typeface="Poppins Medium"/>
                <a:cs typeface="Poppins Medium"/>
                <a:sym typeface="Poppins Medium"/>
              </a:rPr>
              <a:t>www.ichbestimmeselbst.de</a:t>
            </a:r>
          </a:p>
        </p:txBody>
      </p:sp>
      <p:sp>
        <p:nvSpPr>
          <p:cNvPr name="Freeform 16" id="16"/>
          <p:cNvSpPr/>
          <p:nvPr/>
        </p:nvSpPr>
        <p:spPr>
          <a:xfrm flipH="false" flipV="false" rot="0">
            <a:off x="15880128" y="9646282"/>
            <a:ext cx="440154" cy="455528"/>
          </a:xfrm>
          <a:custGeom>
            <a:avLst/>
            <a:gdLst/>
            <a:ahLst/>
            <a:cxnLst/>
            <a:rect r="r" b="b" t="t" l="l"/>
            <a:pathLst>
              <a:path h="455528" w="440154">
                <a:moveTo>
                  <a:pt x="0" y="0"/>
                </a:moveTo>
                <a:lnTo>
                  <a:pt x="440154" y="0"/>
                </a:lnTo>
                <a:lnTo>
                  <a:pt x="440154" y="455528"/>
                </a:lnTo>
                <a:lnTo>
                  <a:pt x="0" y="4555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0790" y="0"/>
            <a:ext cx="212090" cy="5143500"/>
            <a:chOff x="0" y="0"/>
            <a:chExt cx="55859" cy="1354667"/>
          </a:xfrm>
        </p:grpSpPr>
        <p:sp>
          <p:nvSpPr>
            <p:cNvPr name="Freeform 3" id="3"/>
            <p:cNvSpPr/>
            <p:nvPr/>
          </p:nvSpPr>
          <p:spPr>
            <a:xfrm flipH="false" flipV="false" rot="0">
              <a:off x="0" y="0"/>
              <a:ext cx="55859" cy="1354667"/>
            </a:xfrm>
            <a:custGeom>
              <a:avLst/>
              <a:gdLst/>
              <a:ahLst/>
              <a:cxnLst/>
              <a:rect r="r" b="b" t="t" l="l"/>
              <a:pathLst>
                <a:path h="1354667" w="55859">
                  <a:moveTo>
                    <a:pt x="0" y="0"/>
                  </a:moveTo>
                  <a:lnTo>
                    <a:pt x="55859" y="0"/>
                  </a:lnTo>
                  <a:lnTo>
                    <a:pt x="55859" y="1354667"/>
                  </a:lnTo>
                  <a:lnTo>
                    <a:pt x="0" y="1354667"/>
                  </a:lnTo>
                  <a:close/>
                </a:path>
              </a:pathLst>
            </a:custGeom>
            <a:solidFill>
              <a:srgbClr val="F39200"/>
            </a:solidFill>
          </p:spPr>
        </p:sp>
        <p:sp>
          <p:nvSpPr>
            <p:cNvPr name="TextBox 4" id="4"/>
            <p:cNvSpPr txBox="true"/>
            <p:nvPr/>
          </p:nvSpPr>
          <p:spPr>
            <a:xfrm>
              <a:off x="0" y="-57150"/>
              <a:ext cx="55859" cy="1411817"/>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4500955" y="1866623"/>
            <a:ext cx="2758345" cy="245871"/>
            <a:chOff x="0" y="0"/>
            <a:chExt cx="726478" cy="64756"/>
          </a:xfrm>
        </p:grpSpPr>
        <p:sp>
          <p:nvSpPr>
            <p:cNvPr name="Freeform 6" id="6"/>
            <p:cNvSpPr/>
            <p:nvPr/>
          </p:nvSpPr>
          <p:spPr>
            <a:xfrm flipH="false" flipV="false" rot="0">
              <a:off x="0" y="0"/>
              <a:ext cx="726478" cy="64756"/>
            </a:xfrm>
            <a:custGeom>
              <a:avLst/>
              <a:gdLst/>
              <a:ahLst/>
              <a:cxnLst/>
              <a:rect r="r" b="b" t="t" l="l"/>
              <a:pathLst>
                <a:path h="64756" w="726478">
                  <a:moveTo>
                    <a:pt x="0" y="0"/>
                  </a:moveTo>
                  <a:lnTo>
                    <a:pt x="726478" y="0"/>
                  </a:lnTo>
                  <a:lnTo>
                    <a:pt x="726478" y="64756"/>
                  </a:lnTo>
                  <a:lnTo>
                    <a:pt x="0" y="64756"/>
                  </a:lnTo>
                  <a:close/>
                </a:path>
              </a:pathLst>
            </a:custGeom>
            <a:solidFill>
              <a:srgbClr val="F39200"/>
            </a:solidFill>
          </p:spPr>
        </p:sp>
        <p:sp>
          <p:nvSpPr>
            <p:cNvPr name="TextBox 7" id="7"/>
            <p:cNvSpPr txBox="true"/>
            <p:nvPr/>
          </p:nvSpPr>
          <p:spPr>
            <a:xfrm>
              <a:off x="0" y="-57150"/>
              <a:ext cx="726478" cy="121906"/>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5951885" y="483943"/>
            <a:ext cx="1307415" cy="1089513"/>
            <a:chOff x="0" y="0"/>
            <a:chExt cx="1134716" cy="945597"/>
          </a:xfrm>
        </p:grpSpPr>
        <p:sp>
          <p:nvSpPr>
            <p:cNvPr name="Freeform 9" id="9"/>
            <p:cNvSpPr/>
            <p:nvPr/>
          </p:nvSpPr>
          <p:spPr>
            <a:xfrm flipH="false" flipV="false" rot="0">
              <a:off x="0" y="0"/>
              <a:ext cx="1134745" cy="945642"/>
            </a:xfrm>
            <a:custGeom>
              <a:avLst/>
              <a:gdLst/>
              <a:ahLst/>
              <a:cxnLst/>
              <a:rect r="r" b="b" t="t" l="l"/>
              <a:pathLst>
                <a:path h="945642" w="1134745">
                  <a:moveTo>
                    <a:pt x="0" y="0"/>
                  </a:moveTo>
                  <a:lnTo>
                    <a:pt x="1134745" y="0"/>
                  </a:lnTo>
                  <a:lnTo>
                    <a:pt x="1134745" y="945642"/>
                  </a:lnTo>
                  <a:lnTo>
                    <a:pt x="0" y="945642"/>
                  </a:lnTo>
                  <a:close/>
                </a:path>
              </a:pathLst>
            </a:custGeom>
            <a:blipFill>
              <a:blip r:embed="rId3"/>
              <a:stretch>
                <a:fillRect l="-56918" t="0" r="-56915" b="4"/>
              </a:stretch>
            </a:blipFill>
          </p:spPr>
        </p:sp>
      </p:grpSp>
      <p:sp>
        <p:nvSpPr>
          <p:cNvPr name="Freeform 10" id="10"/>
          <p:cNvSpPr/>
          <p:nvPr/>
        </p:nvSpPr>
        <p:spPr>
          <a:xfrm flipH="false" flipV="false" rot="0">
            <a:off x="11342351" y="2679661"/>
            <a:ext cx="5071559" cy="7607339"/>
          </a:xfrm>
          <a:custGeom>
            <a:avLst/>
            <a:gdLst/>
            <a:ahLst/>
            <a:cxnLst/>
            <a:rect r="r" b="b" t="t" l="l"/>
            <a:pathLst>
              <a:path h="7607339" w="5071559">
                <a:moveTo>
                  <a:pt x="0" y="0"/>
                </a:moveTo>
                <a:lnTo>
                  <a:pt x="5071560" y="0"/>
                </a:lnTo>
                <a:lnTo>
                  <a:pt x="5071560" y="7607339"/>
                </a:lnTo>
                <a:lnTo>
                  <a:pt x="0" y="7607339"/>
                </a:lnTo>
                <a:lnTo>
                  <a:pt x="0" y="0"/>
                </a:lnTo>
                <a:close/>
              </a:path>
            </a:pathLst>
          </a:custGeom>
          <a:blipFill>
            <a:blip r:embed="rId4"/>
            <a:stretch>
              <a:fillRect l="0" t="0" r="0" b="0"/>
            </a:stretch>
          </a:blipFill>
        </p:spPr>
      </p:sp>
      <p:sp>
        <p:nvSpPr>
          <p:cNvPr name="TextBox 11" id="11"/>
          <p:cNvSpPr txBox="true"/>
          <p:nvPr/>
        </p:nvSpPr>
        <p:spPr>
          <a:xfrm rot="0">
            <a:off x="2332216" y="4637808"/>
            <a:ext cx="8739686" cy="2188210"/>
          </a:xfrm>
          <a:prstGeom prst="rect">
            <a:avLst/>
          </a:prstGeom>
        </p:spPr>
        <p:txBody>
          <a:bodyPr anchor="t" rtlCol="false" tIns="0" lIns="0" bIns="0" rIns="0">
            <a:spAutoFit/>
          </a:bodyPr>
          <a:lstStyle/>
          <a:p>
            <a:pPr algn="l" marL="669293" indent="-334646" lvl="1">
              <a:lnSpc>
                <a:spcPts val="4340"/>
              </a:lnSpc>
              <a:buFont typeface="Arial"/>
              <a:buChar char="•"/>
            </a:pPr>
            <a:r>
              <a:rPr lang="en-US" sz="3100">
                <a:solidFill>
                  <a:srgbClr val="02509D"/>
                </a:solidFill>
                <a:latin typeface="Poppins"/>
                <a:ea typeface="Poppins"/>
                <a:cs typeface="Poppins"/>
                <a:sym typeface="Poppins"/>
              </a:rPr>
              <a:t>mein Name</a:t>
            </a:r>
          </a:p>
          <a:p>
            <a:pPr algn="l" marL="669293" indent="-334646" lvl="1">
              <a:lnSpc>
                <a:spcPts val="4340"/>
              </a:lnSpc>
              <a:buFont typeface="Arial"/>
              <a:buChar char="•"/>
            </a:pPr>
            <a:r>
              <a:rPr lang="en-US" sz="3100">
                <a:solidFill>
                  <a:srgbClr val="02509D"/>
                </a:solidFill>
                <a:latin typeface="Poppins"/>
                <a:ea typeface="Poppins"/>
                <a:cs typeface="Poppins"/>
                <a:sym typeface="Poppins"/>
              </a:rPr>
              <a:t>mein Geburtsdatum</a:t>
            </a:r>
          </a:p>
          <a:p>
            <a:pPr algn="l" marL="669293" indent="-334646" lvl="1">
              <a:lnSpc>
                <a:spcPts val="4340"/>
              </a:lnSpc>
              <a:buFont typeface="Arial"/>
              <a:buChar char="•"/>
            </a:pPr>
            <a:r>
              <a:rPr lang="en-US" sz="3100">
                <a:solidFill>
                  <a:srgbClr val="02509D"/>
                </a:solidFill>
                <a:latin typeface="Poppins"/>
                <a:ea typeface="Poppins"/>
                <a:cs typeface="Poppins"/>
                <a:sym typeface="Poppins"/>
              </a:rPr>
              <a:t>das Datum der Unterschrift </a:t>
            </a:r>
          </a:p>
          <a:p>
            <a:pPr algn="l" marL="669293" indent="-334646" lvl="1">
              <a:lnSpc>
                <a:spcPts val="4340"/>
              </a:lnSpc>
              <a:buFont typeface="Arial"/>
              <a:buChar char="•"/>
            </a:pPr>
            <a:r>
              <a:rPr lang="en-US" sz="3100">
                <a:solidFill>
                  <a:srgbClr val="02509D"/>
                </a:solidFill>
                <a:latin typeface="Poppins"/>
                <a:ea typeface="Poppins"/>
                <a:cs typeface="Poppins"/>
                <a:sym typeface="Poppins"/>
              </a:rPr>
              <a:t>meine Wünsche zu Behandlungen</a:t>
            </a:r>
          </a:p>
        </p:txBody>
      </p:sp>
      <p:sp>
        <p:nvSpPr>
          <p:cNvPr name="TextBox 12" id="12"/>
          <p:cNvSpPr txBox="true"/>
          <p:nvPr/>
        </p:nvSpPr>
        <p:spPr>
          <a:xfrm rot="0">
            <a:off x="2222003" y="741564"/>
            <a:ext cx="12966893" cy="831893"/>
          </a:xfrm>
          <a:prstGeom prst="rect">
            <a:avLst/>
          </a:prstGeom>
        </p:spPr>
        <p:txBody>
          <a:bodyPr anchor="t" rtlCol="false" tIns="0" lIns="0" bIns="0" rIns="0">
            <a:spAutoFit/>
          </a:bodyPr>
          <a:lstStyle/>
          <a:p>
            <a:pPr algn="l">
              <a:lnSpc>
                <a:spcPts val="6050"/>
              </a:lnSpc>
            </a:pPr>
            <a:r>
              <a:rPr lang="en-US" b="true" sz="5500">
                <a:solidFill>
                  <a:srgbClr val="02509D"/>
                </a:solidFill>
                <a:latin typeface="Poppins Ultra-Bold"/>
                <a:ea typeface="Poppins Ultra-Bold"/>
                <a:cs typeface="Poppins Ultra-Bold"/>
                <a:sym typeface="Poppins Ultra-Bold"/>
              </a:rPr>
              <a:t>WAS</a:t>
            </a:r>
          </a:p>
        </p:txBody>
      </p:sp>
      <p:sp>
        <p:nvSpPr>
          <p:cNvPr name="TextBox 13" id="13"/>
          <p:cNvSpPr txBox="true"/>
          <p:nvPr/>
        </p:nvSpPr>
        <p:spPr>
          <a:xfrm rot="0">
            <a:off x="3247606" y="8485568"/>
            <a:ext cx="6028017" cy="565291"/>
          </a:xfrm>
          <a:prstGeom prst="rect">
            <a:avLst/>
          </a:prstGeom>
        </p:spPr>
        <p:txBody>
          <a:bodyPr anchor="t" rtlCol="false" tIns="0" lIns="0" bIns="0" rIns="0">
            <a:spAutoFit/>
          </a:bodyPr>
          <a:lstStyle/>
          <a:p>
            <a:pPr algn="ctr">
              <a:lnSpc>
                <a:spcPts val="4480"/>
              </a:lnSpc>
              <a:spcBef>
                <a:spcPct val="0"/>
              </a:spcBef>
            </a:pPr>
            <a:r>
              <a:rPr lang="en-US" b="true" sz="3200">
                <a:solidFill>
                  <a:srgbClr val="F39200"/>
                </a:solidFill>
                <a:latin typeface="Poppins Bold"/>
                <a:ea typeface="Poppins Bold"/>
                <a:cs typeface="Poppins Bold"/>
                <a:sym typeface="Poppins Bold"/>
              </a:rPr>
              <a:t>Deine Wünsche sind wichtig!</a:t>
            </a:r>
          </a:p>
        </p:txBody>
      </p:sp>
      <p:sp>
        <p:nvSpPr>
          <p:cNvPr name="TextBox 14" id="14"/>
          <p:cNvSpPr txBox="true"/>
          <p:nvPr/>
        </p:nvSpPr>
        <p:spPr>
          <a:xfrm rot="0">
            <a:off x="2222003" y="1742353"/>
            <a:ext cx="9928835" cy="570611"/>
          </a:xfrm>
          <a:prstGeom prst="rect">
            <a:avLst/>
          </a:prstGeom>
        </p:spPr>
        <p:txBody>
          <a:bodyPr anchor="t" rtlCol="false" tIns="0" lIns="0" bIns="0" rIns="0">
            <a:spAutoFit/>
          </a:bodyPr>
          <a:lstStyle/>
          <a:p>
            <a:pPr algn="l">
              <a:lnSpc>
                <a:spcPts val="4041"/>
              </a:lnSpc>
            </a:pPr>
            <a:r>
              <a:rPr lang="en-US" sz="4299" b="true">
                <a:solidFill>
                  <a:srgbClr val="F39205"/>
                </a:solidFill>
                <a:latin typeface="Poppins Bold"/>
                <a:ea typeface="Poppins Bold"/>
                <a:cs typeface="Poppins Bold"/>
                <a:sym typeface="Poppins Bold"/>
              </a:rPr>
              <a:t>steht auf der Patienten·verfügung?</a:t>
            </a:r>
          </a:p>
        </p:txBody>
      </p:sp>
      <p:sp>
        <p:nvSpPr>
          <p:cNvPr name="TextBox 15" id="15"/>
          <p:cNvSpPr txBox="true"/>
          <p:nvPr/>
        </p:nvSpPr>
        <p:spPr>
          <a:xfrm rot="-5400000">
            <a:off x="-666742" y="7021512"/>
            <a:ext cx="3970003" cy="358775"/>
          </a:xfrm>
          <a:prstGeom prst="rect">
            <a:avLst/>
          </a:prstGeom>
        </p:spPr>
        <p:txBody>
          <a:bodyPr anchor="t" rtlCol="false" tIns="0" lIns="0" bIns="0" rIns="0">
            <a:spAutoFit/>
          </a:bodyPr>
          <a:lstStyle/>
          <a:p>
            <a:pPr algn="ctr">
              <a:lnSpc>
                <a:spcPts val="2799"/>
              </a:lnSpc>
              <a:spcBef>
                <a:spcPct val="0"/>
              </a:spcBef>
            </a:pPr>
            <a:r>
              <a:rPr lang="en-US" b="true" sz="1999">
                <a:solidFill>
                  <a:srgbClr val="02509D"/>
                </a:solidFill>
                <a:latin typeface="Poppins Medium"/>
                <a:ea typeface="Poppins Medium"/>
                <a:cs typeface="Poppins Medium"/>
                <a:sym typeface="Poppins Medium"/>
              </a:rPr>
              <a:t>www.ichbestimmeselbst.de</a:t>
            </a:r>
          </a:p>
        </p:txBody>
      </p:sp>
      <p:sp>
        <p:nvSpPr>
          <p:cNvPr name="Freeform 16" id="16"/>
          <p:cNvSpPr/>
          <p:nvPr/>
        </p:nvSpPr>
        <p:spPr>
          <a:xfrm flipH="false" flipV="false" rot="0">
            <a:off x="15660051" y="9586733"/>
            <a:ext cx="440154" cy="455528"/>
          </a:xfrm>
          <a:custGeom>
            <a:avLst/>
            <a:gdLst/>
            <a:ahLst/>
            <a:cxnLst/>
            <a:rect r="r" b="b" t="t" l="l"/>
            <a:pathLst>
              <a:path h="455528" w="440154">
                <a:moveTo>
                  <a:pt x="0" y="0"/>
                </a:moveTo>
                <a:lnTo>
                  <a:pt x="440154" y="0"/>
                </a:lnTo>
                <a:lnTo>
                  <a:pt x="440154" y="455528"/>
                </a:lnTo>
                <a:lnTo>
                  <a:pt x="0" y="4555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0790" y="0"/>
            <a:ext cx="212090" cy="5143500"/>
            <a:chOff x="0" y="0"/>
            <a:chExt cx="55859" cy="1354667"/>
          </a:xfrm>
        </p:grpSpPr>
        <p:sp>
          <p:nvSpPr>
            <p:cNvPr name="Freeform 3" id="3"/>
            <p:cNvSpPr/>
            <p:nvPr/>
          </p:nvSpPr>
          <p:spPr>
            <a:xfrm flipH="false" flipV="false" rot="0">
              <a:off x="0" y="0"/>
              <a:ext cx="55859" cy="1354667"/>
            </a:xfrm>
            <a:custGeom>
              <a:avLst/>
              <a:gdLst/>
              <a:ahLst/>
              <a:cxnLst/>
              <a:rect r="r" b="b" t="t" l="l"/>
              <a:pathLst>
                <a:path h="1354667" w="55859">
                  <a:moveTo>
                    <a:pt x="0" y="0"/>
                  </a:moveTo>
                  <a:lnTo>
                    <a:pt x="55859" y="0"/>
                  </a:lnTo>
                  <a:lnTo>
                    <a:pt x="55859" y="1354667"/>
                  </a:lnTo>
                  <a:lnTo>
                    <a:pt x="0" y="1354667"/>
                  </a:lnTo>
                  <a:close/>
                </a:path>
              </a:pathLst>
            </a:custGeom>
            <a:solidFill>
              <a:srgbClr val="F39200"/>
            </a:solidFill>
          </p:spPr>
        </p:sp>
        <p:sp>
          <p:nvSpPr>
            <p:cNvPr name="TextBox 4" id="4"/>
            <p:cNvSpPr txBox="true"/>
            <p:nvPr/>
          </p:nvSpPr>
          <p:spPr>
            <a:xfrm>
              <a:off x="0" y="-57150"/>
              <a:ext cx="55859" cy="1411817"/>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4500955" y="1866623"/>
            <a:ext cx="2758345" cy="245871"/>
            <a:chOff x="0" y="0"/>
            <a:chExt cx="726478" cy="64756"/>
          </a:xfrm>
        </p:grpSpPr>
        <p:sp>
          <p:nvSpPr>
            <p:cNvPr name="Freeform 6" id="6"/>
            <p:cNvSpPr/>
            <p:nvPr/>
          </p:nvSpPr>
          <p:spPr>
            <a:xfrm flipH="false" flipV="false" rot="0">
              <a:off x="0" y="0"/>
              <a:ext cx="726478" cy="64756"/>
            </a:xfrm>
            <a:custGeom>
              <a:avLst/>
              <a:gdLst/>
              <a:ahLst/>
              <a:cxnLst/>
              <a:rect r="r" b="b" t="t" l="l"/>
              <a:pathLst>
                <a:path h="64756" w="726478">
                  <a:moveTo>
                    <a:pt x="0" y="0"/>
                  </a:moveTo>
                  <a:lnTo>
                    <a:pt x="726478" y="0"/>
                  </a:lnTo>
                  <a:lnTo>
                    <a:pt x="726478" y="64756"/>
                  </a:lnTo>
                  <a:lnTo>
                    <a:pt x="0" y="64756"/>
                  </a:lnTo>
                  <a:close/>
                </a:path>
              </a:pathLst>
            </a:custGeom>
            <a:solidFill>
              <a:srgbClr val="F39200"/>
            </a:solidFill>
          </p:spPr>
        </p:sp>
        <p:sp>
          <p:nvSpPr>
            <p:cNvPr name="TextBox 7" id="7"/>
            <p:cNvSpPr txBox="true"/>
            <p:nvPr/>
          </p:nvSpPr>
          <p:spPr>
            <a:xfrm>
              <a:off x="0" y="-57150"/>
              <a:ext cx="726478" cy="121906"/>
            </a:xfrm>
            <a:prstGeom prst="rect">
              <a:avLst/>
            </a:prstGeom>
          </p:spPr>
          <p:txBody>
            <a:bodyPr anchor="ctr" rtlCol="false" tIns="50800" lIns="50800" bIns="50800" rIns="50800"/>
            <a:lstStyle/>
            <a:p>
              <a:pPr algn="ctr">
                <a:lnSpc>
                  <a:spcPts val="2659"/>
                </a:lnSpc>
                <a:spcBef>
                  <a:spcPct val="0"/>
                </a:spcBef>
              </a:pPr>
            </a:p>
          </p:txBody>
        </p:sp>
      </p:grpSp>
      <p:sp>
        <p:nvSpPr>
          <p:cNvPr name="TextBox 8" id="8"/>
          <p:cNvSpPr txBox="true"/>
          <p:nvPr/>
        </p:nvSpPr>
        <p:spPr>
          <a:xfrm rot="0">
            <a:off x="2535162" y="2466975"/>
            <a:ext cx="13593211" cy="5944462"/>
          </a:xfrm>
          <a:prstGeom prst="rect">
            <a:avLst/>
          </a:prstGeom>
        </p:spPr>
        <p:txBody>
          <a:bodyPr anchor="t" rtlCol="false" tIns="0" lIns="0" bIns="0" rIns="0">
            <a:spAutoFit/>
          </a:bodyPr>
          <a:lstStyle/>
          <a:p>
            <a:pPr algn="l">
              <a:lnSpc>
                <a:spcPts val="5040"/>
              </a:lnSpc>
            </a:pPr>
            <a:r>
              <a:rPr lang="en-US" sz="3600" b="true">
                <a:solidFill>
                  <a:srgbClr val="F39200"/>
                </a:solidFill>
                <a:latin typeface="Poppins Medium"/>
                <a:ea typeface="Poppins Medium"/>
                <a:cs typeface="Poppins Medium"/>
                <a:sym typeface="Poppins Medium"/>
              </a:rPr>
              <a:t>Selbst·bestimmung heißt:</a:t>
            </a:r>
          </a:p>
          <a:p>
            <a:pPr algn="l">
              <a:lnSpc>
                <a:spcPts val="2520"/>
              </a:lnSpc>
            </a:pPr>
          </a:p>
          <a:p>
            <a:pPr algn="l">
              <a:lnSpc>
                <a:spcPts val="4340"/>
              </a:lnSpc>
            </a:pPr>
            <a:r>
              <a:rPr lang="en-US" sz="3100">
                <a:solidFill>
                  <a:srgbClr val="02509D"/>
                </a:solidFill>
                <a:latin typeface="Poppins"/>
                <a:ea typeface="Poppins"/>
                <a:cs typeface="Poppins"/>
                <a:sym typeface="Poppins"/>
              </a:rPr>
              <a:t>Ich </a:t>
            </a:r>
            <a:r>
              <a:rPr lang="en-US" sz="3100">
                <a:solidFill>
                  <a:srgbClr val="02509D"/>
                </a:solidFill>
                <a:latin typeface="Poppins"/>
                <a:ea typeface="Poppins"/>
                <a:cs typeface="Poppins"/>
                <a:sym typeface="Poppins"/>
              </a:rPr>
              <a:t>entscheide</a:t>
            </a:r>
          </a:p>
          <a:p>
            <a:pPr algn="l" marL="669293" indent="-334646" lvl="1">
              <a:lnSpc>
                <a:spcPts val="4340"/>
              </a:lnSpc>
              <a:buFont typeface="Arial"/>
              <a:buChar char="•"/>
            </a:pPr>
            <a:r>
              <a:rPr lang="en-US" sz="3100">
                <a:solidFill>
                  <a:srgbClr val="02509D"/>
                </a:solidFill>
                <a:latin typeface="Poppins"/>
                <a:ea typeface="Poppins"/>
                <a:cs typeface="Poppins"/>
                <a:sym typeface="Poppins"/>
              </a:rPr>
              <a:t> über mein eigenes Leben.</a:t>
            </a:r>
          </a:p>
          <a:p>
            <a:pPr algn="l">
              <a:lnSpc>
                <a:spcPts val="2380"/>
              </a:lnSpc>
            </a:pPr>
          </a:p>
          <a:p>
            <a:pPr algn="l">
              <a:lnSpc>
                <a:spcPts val="4340"/>
              </a:lnSpc>
            </a:pPr>
            <a:r>
              <a:rPr lang="en-US" sz="3100">
                <a:solidFill>
                  <a:srgbClr val="02509D"/>
                </a:solidFill>
                <a:latin typeface="Poppins"/>
                <a:ea typeface="Poppins"/>
                <a:cs typeface="Poppins"/>
                <a:sym typeface="Poppins"/>
              </a:rPr>
              <a:t>Ich</a:t>
            </a:r>
            <a:r>
              <a:rPr lang="en-US" sz="3100">
                <a:solidFill>
                  <a:srgbClr val="02509D"/>
                </a:solidFill>
                <a:latin typeface="Poppins"/>
                <a:ea typeface="Poppins"/>
                <a:cs typeface="Poppins"/>
                <a:sym typeface="Poppins"/>
              </a:rPr>
              <a:t> sage</a:t>
            </a:r>
          </a:p>
          <a:p>
            <a:pPr algn="l" marL="669293" indent="-334646" lvl="1">
              <a:lnSpc>
                <a:spcPts val="4340"/>
              </a:lnSpc>
              <a:buFont typeface="Arial"/>
              <a:buChar char="•"/>
            </a:pPr>
            <a:r>
              <a:rPr lang="en-US" sz="3100">
                <a:solidFill>
                  <a:srgbClr val="02509D"/>
                </a:solidFill>
                <a:latin typeface="Poppins"/>
                <a:ea typeface="Poppins"/>
                <a:cs typeface="Poppins"/>
                <a:sym typeface="Poppins"/>
              </a:rPr>
              <a:t>was ich will und</a:t>
            </a:r>
          </a:p>
          <a:p>
            <a:pPr algn="l" marL="669293" indent="-334646" lvl="1">
              <a:lnSpc>
                <a:spcPts val="4340"/>
              </a:lnSpc>
              <a:buFont typeface="Arial"/>
              <a:buChar char="•"/>
            </a:pPr>
            <a:r>
              <a:rPr lang="en-US" sz="3100">
                <a:solidFill>
                  <a:srgbClr val="02509D"/>
                </a:solidFill>
                <a:latin typeface="Poppins"/>
                <a:ea typeface="Poppins"/>
                <a:cs typeface="Poppins"/>
                <a:sym typeface="Poppins"/>
              </a:rPr>
              <a:t>was ich nicht will.</a:t>
            </a:r>
          </a:p>
          <a:p>
            <a:pPr algn="l">
              <a:lnSpc>
                <a:spcPts val="2660"/>
              </a:lnSpc>
            </a:pPr>
          </a:p>
          <a:p>
            <a:pPr algn="l">
              <a:lnSpc>
                <a:spcPts val="4340"/>
              </a:lnSpc>
            </a:pPr>
            <a:r>
              <a:rPr lang="en-US" sz="3100">
                <a:solidFill>
                  <a:srgbClr val="02509D"/>
                </a:solidFill>
                <a:latin typeface="Poppins"/>
                <a:ea typeface="Poppins"/>
                <a:cs typeface="Poppins"/>
                <a:sym typeface="Poppins"/>
              </a:rPr>
              <a:t>Ich</a:t>
            </a:r>
            <a:r>
              <a:rPr lang="en-US" sz="3100">
                <a:solidFill>
                  <a:srgbClr val="02509D"/>
                </a:solidFill>
                <a:latin typeface="Poppins"/>
                <a:ea typeface="Poppins"/>
                <a:cs typeface="Poppins"/>
                <a:sym typeface="Poppins"/>
              </a:rPr>
              <a:t> treffe Entscheidungen</a:t>
            </a:r>
          </a:p>
          <a:p>
            <a:pPr algn="l" marL="669291" indent="-334646" lvl="1">
              <a:lnSpc>
                <a:spcPts val="4340"/>
              </a:lnSpc>
              <a:buFont typeface="Arial"/>
              <a:buChar char="•"/>
            </a:pPr>
            <a:r>
              <a:rPr lang="en-US" sz="3100">
                <a:solidFill>
                  <a:srgbClr val="02509D"/>
                </a:solidFill>
                <a:latin typeface="Poppins"/>
                <a:ea typeface="Poppins"/>
                <a:cs typeface="Poppins"/>
                <a:sym typeface="Poppins"/>
              </a:rPr>
              <a:t>allein</a:t>
            </a:r>
          </a:p>
          <a:p>
            <a:pPr algn="l" marL="669291" indent="-334646" lvl="1">
              <a:lnSpc>
                <a:spcPts val="4340"/>
              </a:lnSpc>
              <a:buFont typeface="Arial"/>
              <a:buChar char="•"/>
            </a:pPr>
            <a:r>
              <a:rPr lang="en-US" sz="3100">
                <a:solidFill>
                  <a:srgbClr val="02509D"/>
                </a:solidFill>
                <a:latin typeface="Poppins"/>
                <a:ea typeface="Poppins"/>
                <a:cs typeface="Poppins"/>
                <a:sym typeface="Poppins"/>
              </a:rPr>
              <a:t>oder mit Unterstützung.</a:t>
            </a:r>
          </a:p>
        </p:txBody>
      </p:sp>
      <p:grpSp>
        <p:nvGrpSpPr>
          <p:cNvPr name="Group 9" id="9"/>
          <p:cNvGrpSpPr/>
          <p:nvPr/>
        </p:nvGrpSpPr>
        <p:grpSpPr>
          <a:xfrm rot="0">
            <a:off x="15951885" y="483943"/>
            <a:ext cx="1307415" cy="1089513"/>
            <a:chOff x="0" y="0"/>
            <a:chExt cx="1134716" cy="945597"/>
          </a:xfrm>
        </p:grpSpPr>
        <p:sp>
          <p:nvSpPr>
            <p:cNvPr name="Freeform 10" id="10"/>
            <p:cNvSpPr/>
            <p:nvPr/>
          </p:nvSpPr>
          <p:spPr>
            <a:xfrm flipH="false" flipV="false" rot="0">
              <a:off x="0" y="0"/>
              <a:ext cx="1134745" cy="945642"/>
            </a:xfrm>
            <a:custGeom>
              <a:avLst/>
              <a:gdLst/>
              <a:ahLst/>
              <a:cxnLst/>
              <a:rect r="r" b="b" t="t" l="l"/>
              <a:pathLst>
                <a:path h="945642" w="1134745">
                  <a:moveTo>
                    <a:pt x="0" y="0"/>
                  </a:moveTo>
                  <a:lnTo>
                    <a:pt x="1134745" y="0"/>
                  </a:lnTo>
                  <a:lnTo>
                    <a:pt x="1134745" y="945642"/>
                  </a:lnTo>
                  <a:lnTo>
                    <a:pt x="0" y="945642"/>
                  </a:lnTo>
                  <a:close/>
                </a:path>
              </a:pathLst>
            </a:custGeom>
            <a:blipFill>
              <a:blip r:embed="rId3"/>
              <a:stretch>
                <a:fillRect l="-56918" t="0" r="-56915" b="4"/>
              </a:stretch>
            </a:blipFill>
          </p:spPr>
        </p:sp>
      </p:grpSp>
      <p:sp>
        <p:nvSpPr>
          <p:cNvPr name="Freeform 11" id="11"/>
          <p:cNvSpPr/>
          <p:nvPr/>
        </p:nvSpPr>
        <p:spPr>
          <a:xfrm flipH="false" flipV="false" rot="0">
            <a:off x="9979301" y="2927930"/>
            <a:ext cx="11045509" cy="7359070"/>
          </a:xfrm>
          <a:custGeom>
            <a:avLst/>
            <a:gdLst/>
            <a:ahLst/>
            <a:cxnLst/>
            <a:rect r="r" b="b" t="t" l="l"/>
            <a:pathLst>
              <a:path h="7359070" w="11045509">
                <a:moveTo>
                  <a:pt x="0" y="0"/>
                </a:moveTo>
                <a:lnTo>
                  <a:pt x="11045508" y="0"/>
                </a:lnTo>
                <a:lnTo>
                  <a:pt x="11045508" y="7359070"/>
                </a:lnTo>
                <a:lnTo>
                  <a:pt x="0" y="7359070"/>
                </a:lnTo>
                <a:lnTo>
                  <a:pt x="0" y="0"/>
                </a:lnTo>
                <a:close/>
              </a:path>
            </a:pathLst>
          </a:custGeom>
          <a:blipFill>
            <a:blip r:embed="rId4"/>
            <a:stretch>
              <a:fillRect l="0" t="0" r="0" b="0"/>
            </a:stretch>
          </a:blipFill>
        </p:spPr>
      </p:sp>
      <p:sp>
        <p:nvSpPr>
          <p:cNvPr name="TextBox 12" id="12"/>
          <p:cNvSpPr txBox="true"/>
          <p:nvPr/>
        </p:nvSpPr>
        <p:spPr>
          <a:xfrm rot="0">
            <a:off x="2535162" y="838200"/>
            <a:ext cx="12966893" cy="1090302"/>
          </a:xfrm>
          <a:prstGeom prst="rect">
            <a:avLst/>
          </a:prstGeom>
        </p:spPr>
        <p:txBody>
          <a:bodyPr anchor="t" rtlCol="false" tIns="0" lIns="0" bIns="0" rIns="0">
            <a:spAutoFit/>
          </a:bodyPr>
          <a:lstStyle/>
          <a:p>
            <a:pPr algn="l">
              <a:lnSpc>
                <a:spcPts val="7810"/>
              </a:lnSpc>
            </a:pPr>
            <a:r>
              <a:rPr lang="en-US" b="true" sz="7100">
                <a:solidFill>
                  <a:srgbClr val="02509D"/>
                </a:solidFill>
                <a:latin typeface="Poppins Ultra-Bold"/>
                <a:ea typeface="Poppins Ultra-Bold"/>
                <a:cs typeface="Poppins Ultra-Bold"/>
                <a:sym typeface="Poppins Ultra-Bold"/>
              </a:rPr>
              <a:t>SELBST·BESTIMMUNG</a:t>
            </a:r>
          </a:p>
        </p:txBody>
      </p:sp>
      <p:sp>
        <p:nvSpPr>
          <p:cNvPr name="TextBox 13" id="13"/>
          <p:cNvSpPr txBox="true"/>
          <p:nvPr/>
        </p:nvSpPr>
        <p:spPr>
          <a:xfrm rot="-5400000">
            <a:off x="-666742" y="7021512"/>
            <a:ext cx="3970003" cy="358775"/>
          </a:xfrm>
          <a:prstGeom prst="rect">
            <a:avLst/>
          </a:prstGeom>
        </p:spPr>
        <p:txBody>
          <a:bodyPr anchor="t" rtlCol="false" tIns="0" lIns="0" bIns="0" rIns="0">
            <a:spAutoFit/>
          </a:bodyPr>
          <a:lstStyle/>
          <a:p>
            <a:pPr algn="ctr">
              <a:lnSpc>
                <a:spcPts val="2799"/>
              </a:lnSpc>
              <a:spcBef>
                <a:spcPct val="0"/>
              </a:spcBef>
            </a:pPr>
            <a:r>
              <a:rPr lang="en-US" b="true" sz="1999">
                <a:solidFill>
                  <a:srgbClr val="02509D"/>
                </a:solidFill>
                <a:latin typeface="Poppins Medium"/>
                <a:ea typeface="Poppins Medium"/>
                <a:cs typeface="Poppins Medium"/>
                <a:sym typeface="Poppins Medium"/>
              </a:rPr>
              <a:t>www.ichbestimmeselbst.de</a:t>
            </a:r>
          </a:p>
        </p:txBody>
      </p:sp>
      <p:sp>
        <p:nvSpPr>
          <p:cNvPr name="TextBox 14" id="14"/>
          <p:cNvSpPr txBox="true"/>
          <p:nvPr/>
        </p:nvSpPr>
        <p:spPr>
          <a:xfrm rot="-5400000">
            <a:off x="16439138" y="8488216"/>
            <a:ext cx="3234928" cy="95886"/>
          </a:xfrm>
          <a:prstGeom prst="rect">
            <a:avLst/>
          </a:prstGeom>
        </p:spPr>
        <p:txBody>
          <a:bodyPr anchor="t" rtlCol="false" tIns="0" lIns="0" bIns="0" rIns="0">
            <a:spAutoFit/>
          </a:bodyPr>
          <a:lstStyle/>
          <a:p>
            <a:pPr algn="l">
              <a:lnSpc>
                <a:spcPts val="840"/>
              </a:lnSpc>
            </a:pPr>
            <a:r>
              <a:rPr lang="en-US" sz="600">
                <a:solidFill>
                  <a:srgbClr val="E1DEDF"/>
                </a:solidFill>
                <a:latin typeface="Poppins"/>
                <a:ea typeface="Poppins"/>
                <a:cs typeface="Poppins"/>
                <a:sym typeface="Poppins"/>
              </a:rPr>
              <a:t>Bildrechte: AST Rechtliche Betreuung DCV, SkF, SKM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0790" y="0"/>
            <a:ext cx="212090" cy="5143500"/>
            <a:chOff x="0" y="0"/>
            <a:chExt cx="55859" cy="1354667"/>
          </a:xfrm>
        </p:grpSpPr>
        <p:sp>
          <p:nvSpPr>
            <p:cNvPr name="Freeform 3" id="3"/>
            <p:cNvSpPr/>
            <p:nvPr/>
          </p:nvSpPr>
          <p:spPr>
            <a:xfrm flipH="false" flipV="false" rot="0">
              <a:off x="0" y="0"/>
              <a:ext cx="55859" cy="1354667"/>
            </a:xfrm>
            <a:custGeom>
              <a:avLst/>
              <a:gdLst/>
              <a:ahLst/>
              <a:cxnLst/>
              <a:rect r="r" b="b" t="t" l="l"/>
              <a:pathLst>
                <a:path h="1354667" w="55859">
                  <a:moveTo>
                    <a:pt x="0" y="0"/>
                  </a:moveTo>
                  <a:lnTo>
                    <a:pt x="55859" y="0"/>
                  </a:lnTo>
                  <a:lnTo>
                    <a:pt x="55859" y="1354667"/>
                  </a:lnTo>
                  <a:lnTo>
                    <a:pt x="0" y="1354667"/>
                  </a:lnTo>
                  <a:close/>
                </a:path>
              </a:pathLst>
            </a:custGeom>
            <a:solidFill>
              <a:srgbClr val="F39200"/>
            </a:solidFill>
          </p:spPr>
        </p:sp>
        <p:sp>
          <p:nvSpPr>
            <p:cNvPr name="TextBox 4" id="4"/>
            <p:cNvSpPr txBox="true"/>
            <p:nvPr/>
          </p:nvSpPr>
          <p:spPr>
            <a:xfrm>
              <a:off x="0" y="-57150"/>
              <a:ext cx="55859" cy="1411817"/>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4500955" y="1866623"/>
            <a:ext cx="2758345" cy="245871"/>
            <a:chOff x="0" y="0"/>
            <a:chExt cx="726478" cy="64756"/>
          </a:xfrm>
        </p:grpSpPr>
        <p:sp>
          <p:nvSpPr>
            <p:cNvPr name="Freeform 6" id="6"/>
            <p:cNvSpPr/>
            <p:nvPr/>
          </p:nvSpPr>
          <p:spPr>
            <a:xfrm flipH="false" flipV="false" rot="0">
              <a:off x="0" y="0"/>
              <a:ext cx="726478" cy="64756"/>
            </a:xfrm>
            <a:custGeom>
              <a:avLst/>
              <a:gdLst/>
              <a:ahLst/>
              <a:cxnLst/>
              <a:rect r="r" b="b" t="t" l="l"/>
              <a:pathLst>
                <a:path h="64756" w="726478">
                  <a:moveTo>
                    <a:pt x="0" y="0"/>
                  </a:moveTo>
                  <a:lnTo>
                    <a:pt x="726478" y="0"/>
                  </a:lnTo>
                  <a:lnTo>
                    <a:pt x="726478" y="64756"/>
                  </a:lnTo>
                  <a:lnTo>
                    <a:pt x="0" y="64756"/>
                  </a:lnTo>
                  <a:close/>
                </a:path>
              </a:pathLst>
            </a:custGeom>
            <a:solidFill>
              <a:srgbClr val="F39200"/>
            </a:solidFill>
          </p:spPr>
        </p:sp>
        <p:sp>
          <p:nvSpPr>
            <p:cNvPr name="TextBox 7" id="7"/>
            <p:cNvSpPr txBox="true"/>
            <p:nvPr/>
          </p:nvSpPr>
          <p:spPr>
            <a:xfrm>
              <a:off x="0" y="-57150"/>
              <a:ext cx="726478" cy="121906"/>
            </a:xfrm>
            <a:prstGeom prst="rect">
              <a:avLst/>
            </a:prstGeom>
          </p:spPr>
          <p:txBody>
            <a:bodyPr anchor="ctr" rtlCol="false" tIns="50800" lIns="50800" bIns="50800" rIns="50800"/>
            <a:lstStyle/>
            <a:p>
              <a:pPr algn="ctr">
                <a:lnSpc>
                  <a:spcPts val="2659"/>
                </a:lnSpc>
                <a:spcBef>
                  <a:spcPct val="0"/>
                </a:spcBef>
              </a:pPr>
            </a:p>
          </p:txBody>
        </p:sp>
      </p:grpSp>
      <p:sp>
        <p:nvSpPr>
          <p:cNvPr name="TextBox 8" id="8"/>
          <p:cNvSpPr txBox="true"/>
          <p:nvPr/>
        </p:nvSpPr>
        <p:spPr>
          <a:xfrm rot="0">
            <a:off x="2222003" y="4692643"/>
            <a:ext cx="9963332" cy="3037710"/>
          </a:xfrm>
          <a:prstGeom prst="rect">
            <a:avLst/>
          </a:prstGeom>
        </p:spPr>
        <p:txBody>
          <a:bodyPr anchor="t" rtlCol="false" tIns="0" lIns="0" bIns="0" rIns="0">
            <a:spAutoFit/>
          </a:bodyPr>
          <a:lstStyle/>
          <a:p>
            <a:pPr algn="l" marL="561345" indent="-280673" lvl="1">
              <a:lnSpc>
                <a:spcPts val="5226"/>
              </a:lnSpc>
              <a:buFont typeface="Arial"/>
              <a:buChar char="•"/>
            </a:pPr>
            <a:r>
              <a:rPr lang="en-US" sz="2600">
                <a:solidFill>
                  <a:srgbClr val="02509D"/>
                </a:solidFill>
                <a:latin typeface="Poppins"/>
                <a:ea typeface="Poppins"/>
                <a:cs typeface="Poppins"/>
                <a:sym typeface="Poppins"/>
              </a:rPr>
              <a:t>Ich entscheide selbst - auch über meinen Körper.</a:t>
            </a:r>
          </a:p>
          <a:p>
            <a:pPr algn="l" marL="561345" indent="-280673" lvl="1">
              <a:lnSpc>
                <a:spcPts val="5226"/>
              </a:lnSpc>
              <a:buFont typeface="Arial"/>
              <a:buChar char="•"/>
            </a:pPr>
            <a:r>
              <a:rPr lang="en-US" sz="2600">
                <a:solidFill>
                  <a:srgbClr val="02509D"/>
                </a:solidFill>
                <a:latin typeface="Poppins"/>
                <a:ea typeface="Poppins"/>
                <a:cs typeface="Poppins"/>
                <a:sym typeface="Poppins"/>
              </a:rPr>
              <a:t>Eine Patienten·verfügung zeigt klar, was ich möchte.</a:t>
            </a:r>
          </a:p>
          <a:p>
            <a:pPr algn="l" marL="561345" indent="-280673" lvl="1">
              <a:lnSpc>
                <a:spcPts val="5226"/>
              </a:lnSpc>
              <a:buFont typeface="Arial"/>
              <a:buChar char="•"/>
            </a:pPr>
            <a:r>
              <a:rPr lang="en-US" sz="2600">
                <a:solidFill>
                  <a:srgbClr val="02509D"/>
                </a:solidFill>
                <a:latin typeface="Poppins"/>
                <a:ea typeface="Poppins"/>
                <a:cs typeface="Poppins"/>
                <a:sym typeface="Poppins"/>
              </a:rPr>
              <a:t>Auch wenn ich es selbst nicht mehr sagen kann.</a:t>
            </a:r>
          </a:p>
          <a:p>
            <a:pPr algn="l">
              <a:lnSpc>
                <a:spcPts val="3618"/>
              </a:lnSpc>
            </a:pPr>
          </a:p>
          <a:p>
            <a:pPr algn="l">
              <a:lnSpc>
                <a:spcPts val="5226"/>
              </a:lnSpc>
            </a:pPr>
          </a:p>
        </p:txBody>
      </p:sp>
      <p:grpSp>
        <p:nvGrpSpPr>
          <p:cNvPr name="Group 9" id="9"/>
          <p:cNvGrpSpPr/>
          <p:nvPr/>
        </p:nvGrpSpPr>
        <p:grpSpPr>
          <a:xfrm rot="0">
            <a:off x="15951885" y="483943"/>
            <a:ext cx="1307415" cy="1089513"/>
            <a:chOff x="0" y="0"/>
            <a:chExt cx="1134716" cy="945597"/>
          </a:xfrm>
        </p:grpSpPr>
        <p:sp>
          <p:nvSpPr>
            <p:cNvPr name="Freeform 10" id="10"/>
            <p:cNvSpPr/>
            <p:nvPr/>
          </p:nvSpPr>
          <p:spPr>
            <a:xfrm flipH="false" flipV="false" rot="0">
              <a:off x="0" y="0"/>
              <a:ext cx="1134745" cy="945642"/>
            </a:xfrm>
            <a:custGeom>
              <a:avLst/>
              <a:gdLst/>
              <a:ahLst/>
              <a:cxnLst/>
              <a:rect r="r" b="b" t="t" l="l"/>
              <a:pathLst>
                <a:path h="945642" w="1134745">
                  <a:moveTo>
                    <a:pt x="0" y="0"/>
                  </a:moveTo>
                  <a:lnTo>
                    <a:pt x="1134745" y="0"/>
                  </a:lnTo>
                  <a:lnTo>
                    <a:pt x="1134745" y="945642"/>
                  </a:lnTo>
                  <a:lnTo>
                    <a:pt x="0" y="945642"/>
                  </a:lnTo>
                  <a:close/>
                </a:path>
              </a:pathLst>
            </a:custGeom>
            <a:blipFill>
              <a:blip r:embed="rId3"/>
              <a:stretch>
                <a:fillRect l="-56918" t="0" r="-56915" b="4"/>
              </a:stretch>
            </a:blipFill>
          </p:spPr>
        </p:sp>
      </p:grpSp>
      <p:sp>
        <p:nvSpPr>
          <p:cNvPr name="Freeform 11" id="11"/>
          <p:cNvSpPr/>
          <p:nvPr/>
        </p:nvSpPr>
        <p:spPr>
          <a:xfrm flipH="false" flipV="false" rot="0">
            <a:off x="11638502" y="4033373"/>
            <a:ext cx="9386307" cy="6253627"/>
          </a:xfrm>
          <a:custGeom>
            <a:avLst/>
            <a:gdLst/>
            <a:ahLst/>
            <a:cxnLst/>
            <a:rect r="r" b="b" t="t" l="l"/>
            <a:pathLst>
              <a:path h="6253627" w="9386307">
                <a:moveTo>
                  <a:pt x="0" y="0"/>
                </a:moveTo>
                <a:lnTo>
                  <a:pt x="9386307" y="0"/>
                </a:lnTo>
                <a:lnTo>
                  <a:pt x="9386307" y="6253627"/>
                </a:lnTo>
                <a:lnTo>
                  <a:pt x="0" y="6253627"/>
                </a:lnTo>
                <a:lnTo>
                  <a:pt x="0" y="0"/>
                </a:lnTo>
                <a:close/>
              </a:path>
            </a:pathLst>
          </a:custGeom>
          <a:blipFill>
            <a:blip r:embed="rId4"/>
            <a:stretch>
              <a:fillRect l="0" t="0" r="0" b="0"/>
            </a:stretch>
          </a:blipFill>
        </p:spPr>
      </p:sp>
      <p:sp>
        <p:nvSpPr>
          <p:cNvPr name="TextBox 12" id="12"/>
          <p:cNvSpPr txBox="true"/>
          <p:nvPr/>
        </p:nvSpPr>
        <p:spPr>
          <a:xfrm rot="0">
            <a:off x="2222003" y="1316709"/>
            <a:ext cx="15037297" cy="779152"/>
          </a:xfrm>
          <a:prstGeom prst="rect">
            <a:avLst/>
          </a:prstGeom>
        </p:spPr>
        <p:txBody>
          <a:bodyPr anchor="t" rtlCol="false" tIns="0" lIns="0" bIns="0" rIns="0">
            <a:spAutoFit/>
          </a:bodyPr>
          <a:lstStyle/>
          <a:p>
            <a:pPr algn="l">
              <a:lnSpc>
                <a:spcPts val="5610"/>
              </a:lnSpc>
            </a:pPr>
            <a:r>
              <a:rPr lang="en-US" sz="5100" b="true">
                <a:solidFill>
                  <a:srgbClr val="02509D"/>
                </a:solidFill>
                <a:latin typeface="Poppins Ultra-Bold"/>
                <a:ea typeface="Poppins Ultra-Bold"/>
                <a:cs typeface="Poppins Ultra-Bold"/>
                <a:sym typeface="Poppins Ultra-Bold"/>
              </a:rPr>
              <a:t>Warum eine Patienten·verfügung?</a:t>
            </a:r>
          </a:p>
        </p:txBody>
      </p:sp>
      <p:sp>
        <p:nvSpPr>
          <p:cNvPr name="TextBox 13" id="13"/>
          <p:cNvSpPr txBox="true"/>
          <p:nvPr/>
        </p:nvSpPr>
        <p:spPr>
          <a:xfrm rot="0">
            <a:off x="2528801" y="8048453"/>
            <a:ext cx="7072375" cy="565282"/>
          </a:xfrm>
          <a:prstGeom prst="rect">
            <a:avLst/>
          </a:prstGeom>
        </p:spPr>
        <p:txBody>
          <a:bodyPr anchor="t" rtlCol="false" tIns="0" lIns="0" bIns="0" rIns="0">
            <a:spAutoFit/>
          </a:bodyPr>
          <a:lstStyle/>
          <a:p>
            <a:pPr algn="ctr">
              <a:lnSpc>
                <a:spcPts val="4480"/>
              </a:lnSpc>
              <a:spcBef>
                <a:spcPct val="0"/>
              </a:spcBef>
            </a:pPr>
            <a:r>
              <a:rPr lang="en-US" b="true" sz="3200">
                <a:solidFill>
                  <a:srgbClr val="F39200"/>
                </a:solidFill>
                <a:latin typeface="Poppins Bold"/>
                <a:ea typeface="Poppins Bold"/>
                <a:cs typeface="Poppins Bold"/>
                <a:sym typeface="Poppins Bold"/>
              </a:rPr>
              <a:t>Meine Wünsche sind sehr wichtig.</a:t>
            </a:r>
          </a:p>
        </p:txBody>
      </p:sp>
      <p:sp>
        <p:nvSpPr>
          <p:cNvPr name="TextBox 14" id="14"/>
          <p:cNvSpPr txBox="true"/>
          <p:nvPr/>
        </p:nvSpPr>
        <p:spPr>
          <a:xfrm rot="0">
            <a:off x="2256500" y="2378436"/>
            <a:ext cx="9928835" cy="954786"/>
          </a:xfrm>
          <a:prstGeom prst="rect">
            <a:avLst/>
          </a:prstGeom>
        </p:spPr>
        <p:txBody>
          <a:bodyPr anchor="t" rtlCol="false" tIns="0" lIns="0" bIns="0" rIns="0">
            <a:spAutoFit/>
          </a:bodyPr>
          <a:lstStyle/>
          <a:p>
            <a:pPr algn="l">
              <a:lnSpc>
                <a:spcPts val="3627"/>
              </a:lnSpc>
            </a:pPr>
            <a:r>
              <a:rPr lang="en-US" sz="3100" b="true">
                <a:solidFill>
                  <a:srgbClr val="F39205"/>
                </a:solidFill>
                <a:latin typeface="Poppins Bold"/>
                <a:ea typeface="Poppins Bold"/>
                <a:cs typeface="Poppins Bold"/>
                <a:sym typeface="Poppins Bold"/>
              </a:rPr>
              <a:t>Auch mit Rechtlicher Betreuung </a:t>
            </a:r>
          </a:p>
          <a:p>
            <a:pPr algn="l">
              <a:lnSpc>
                <a:spcPts val="3627"/>
              </a:lnSpc>
            </a:pPr>
            <a:r>
              <a:rPr lang="en-US" sz="3100" b="true">
                <a:solidFill>
                  <a:srgbClr val="F39205"/>
                </a:solidFill>
                <a:latin typeface="Poppins Bold"/>
                <a:ea typeface="Poppins Bold"/>
                <a:cs typeface="Poppins Bold"/>
                <a:sym typeface="Poppins Bold"/>
              </a:rPr>
              <a:t>habe ich viele Rechte. </a:t>
            </a:r>
          </a:p>
        </p:txBody>
      </p:sp>
      <p:sp>
        <p:nvSpPr>
          <p:cNvPr name="TextBox 15" id="15"/>
          <p:cNvSpPr txBox="true"/>
          <p:nvPr/>
        </p:nvSpPr>
        <p:spPr>
          <a:xfrm rot="-5400000">
            <a:off x="-666742" y="7021512"/>
            <a:ext cx="3970003" cy="358775"/>
          </a:xfrm>
          <a:prstGeom prst="rect">
            <a:avLst/>
          </a:prstGeom>
        </p:spPr>
        <p:txBody>
          <a:bodyPr anchor="t" rtlCol="false" tIns="0" lIns="0" bIns="0" rIns="0">
            <a:spAutoFit/>
          </a:bodyPr>
          <a:lstStyle/>
          <a:p>
            <a:pPr algn="ctr">
              <a:lnSpc>
                <a:spcPts val="2799"/>
              </a:lnSpc>
              <a:spcBef>
                <a:spcPct val="0"/>
              </a:spcBef>
            </a:pPr>
            <a:r>
              <a:rPr lang="en-US" b="true" sz="1999">
                <a:solidFill>
                  <a:srgbClr val="02509D"/>
                </a:solidFill>
                <a:latin typeface="Poppins Medium"/>
                <a:ea typeface="Poppins Medium"/>
                <a:cs typeface="Poppins Medium"/>
                <a:sym typeface="Poppins Medium"/>
              </a:rPr>
              <a:t>www.ichbestimmeselbst.de</a:t>
            </a:r>
          </a:p>
        </p:txBody>
      </p:sp>
      <p:sp>
        <p:nvSpPr>
          <p:cNvPr name="TextBox 16" id="16"/>
          <p:cNvSpPr txBox="true"/>
          <p:nvPr/>
        </p:nvSpPr>
        <p:spPr>
          <a:xfrm rot="-5400000">
            <a:off x="16439138" y="8488216"/>
            <a:ext cx="3234928" cy="95886"/>
          </a:xfrm>
          <a:prstGeom prst="rect">
            <a:avLst/>
          </a:prstGeom>
        </p:spPr>
        <p:txBody>
          <a:bodyPr anchor="t" rtlCol="false" tIns="0" lIns="0" bIns="0" rIns="0">
            <a:spAutoFit/>
          </a:bodyPr>
          <a:lstStyle/>
          <a:p>
            <a:pPr algn="l">
              <a:lnSpc>
                <a:spcPts val="840"/>
              </a:lnSpc>
            </a:pPr>
            <a:r>
              <a:rPr lang="en-US" sz="600">
                <a:solidFill>
                  <a:srgbClr val="E1DEDF"/>
                </a:solidFill>
                <a:latin typeface="Poppins"/>
                <a:ea typeface="Poppins"/>
                <a:cs typeface="Poppins"/>
                <a:sym typeface="Poppins"/>
              </a:rPr>
              <a:t>Bildrechte: AST Rechtliche Betreuung DCV, SkF, SKM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500955" y="9012429"/>
            <a:ext cx="2758345" cy="245871"/>
            <a:chOff x="0" y="0"/>
            <a:chExt cx="726478" cy="64756"/>
          </a:xfrm>
        </p:grpSpPr>
        <p:sp>
          <p:nvSpPr>
            <p:cNvPr name="Freeform 3" id="3"/>
            <p:cNvSpPr/>
            <p:nvPr/>
          </p:nvSpPr>
          <p:spPr>
            <a:xfrm flipH="false" flipV="false" rot="0">
              <a:off x="0" y="0"/>
              <a:ext cx="726478" cy="64756"/>
            </a:xfrm>
            <a:custGeom>
              <a:avLst/>
              <a:gdLst/>
              <a:ahLst/>
              <a:cxnLst/>
              <a:rect r="r" b="b" t="t" l="l"/>
              <a:pathLst>
                <a:path h="64756" w="726478">
                  <a:moveTo>
                    <a:pt x="0" y="0"/>
                  </a:moveTo>
                  <a:lnTo>
                    <a:pt x="726478" y="0"/>
                  </a:lnTo>
                  <a:lnTo>
                    <a:pt x="726478" y="64756"/>
                  </a:lnTo>
                  <a:lnTo>
                    <a:pt x="0" y="64756"/>
                  </a:lnTo>
                  <a:close/>
                </a:path>
              </a:pathLst>
            </a:custGeom>
            <a:solidFill>
              <a:srgbClr val="F39200"/>
            </a:solidFill>
          </p:spPr>
        </p:sp>
        <p:sp>
          <p:nvSpPr>
            <p:cNvPr name="TextBox 4" id="4"/>
            <p:cNvSpPr txBox="true"/>
            <p:nvPr/>
          </p:nvSpPr>
          <p:spPr>
            <a:xfrm>
              <a:off x="0" y="-57150"/>
              <a:ext cx="726478" cy="121906"/>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028700" y="1574847"/>
            <a:ext cx="1856645" cy="68071"/>
            <a:chOff x="0" y="0"/>
            <a:chExt cx="488993" cy="17928"/>
          </a:xfrm>
        </p:grpSpPr>
        <p:sp>
          <p:nvSpPr>
            <p:cNvPr name="Freeform 6" id="6"/>
            <p:cNvSpPr/>
            <p:nvPr/>
          </p:nvSpPr>
          <p:spPr>
            <a:xfrm flipH="false" flipV="false" rot="0">
              <a:off x="0" y="0"/>
              <a:ext cx="488993" cy="17928"/>
            </a:xfrm>
            <a:custGeom>
              <a:avLst/>
              <a:gdLst/>
              <a:ahLst/>
              <a:cxnLst/>
              <a:rect r="r" b="b" t="t" l="l"/>
              <a:pathLst>
                <a:path h="17928" w="488993">
                  <a:moveTo>
                    <a:pt x="0" y="0"/>
                  </a:moveTo>
                  <a:lnTo>
                    <a:pt x="488993" y="0"/>
                  </a:lnTo>
                  <a:lnTo>
                    <a:pt x="488993" y="17928"/>
                  </a:lnTo>
                  <a:lnTo>
                    <a:pt x="0" y="17928"/>
                  </a:lnTo>
                  <a:close/>
                </a:path>
              </a:pathLst>
            </a:custGeom>
            <a:solidFill>
              <a:srgbClr val="F39200"/>
            </a:solidFill>
          </p:spPr>
        </p:sp>
        <p:sp>
          <p:nvSpPr>
            <p:cNvPr name="TextBox 7" id="7"/>
            <p:cNvSpPr txBox="true"/>
            <p:nvPr/>
          </p:nvSpPr>
          <p:spPr>
            <a:xfrm>
              <a:off x="0" y="-57150"/>
              <a:ext cx="488993" cy="75078"/>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0416329" y="0"/>
            <a:ext cx="7871671" cy="6435016"/>
            <a:chOff x="0" y="0"/>
            <a:chExt cx="10495562" cy="8580021"/>
          </a:xfrm>
        </p:grpSpPr>
        <p:pic>
          <p:nvPicPr>
            <p:cNvPr name="Picture 9" id="9"/>
            <p:cNvPicPr>
              <a:picLocks noChangeAspect="true"/>
            </p:cNvPicPr>
            <p:nvPr/>
          </p:nvPicPr>
          <p:blipFill>
            <a:blip r:embed="rId3"/>
            <a:srcRect l="9298" t="0" r="9298" b="0"/>
            <a:stretch>
              <a:fillRect/>
            </a:stretch>
          </p:blipFill>
          <p:spPr>
            <a:xfrm flipH="false" flipV="false">
              <a:off x="0" y="0"/>
              <a:ext cx="10495562" cy="8580021"/>
            </a:xfrm>
            <a:prstGeom prst="rect">
              <a:avLst/>
            </a:prstGeom>
          </p:spPr>
        </p:pic>
      </p:grpSp>
      <p:grpSp>
        <p:nvGrpSpPr>
          <p:cNvPr name="Group 10" id="10"/>
          <p:cNvGrpSpPr/>
          <p:nvPr/>
        </p:nvGrpSpPr>
        <p:grpSpPr>
          <a:xfrm rot="0">
            <a:off x="15951885" y="7660005"/>
            <a:ext cx="1307415" cy="1089513"/>
            <a:chOff x="0" y="0"/>
            <a:chExt cx="1134716" cy="945597"/>
          </a:xfrm>
        </p:grpSpPr>
        <p:sp>
          <p:nvSpPr>
            <p:cNvPr name="Freeform 11" id="11"/>
            <p:cNvSpPr/>
            <p:nvPr/>
          </p:nvSpPr>
          <p:spPr>
            <a:xfrm flipH="false" flipV="false" rot="0">
              <a:off x="0" y="0"/>
              <a:ext cx="1134745" cy="945642"/>
            </a:xfrm>
            <a:custGeom>
              <a:avLst/>
              <a:gdLst/>
              <a:ahLst/>
              <a:cxnLst/>
              <a:rect r="r" b="b" t="t" l="l"/>
              <a:pathLst>
                <a:path h="945642" w="1134745">
                  <a:moveTo>
                    <a:pt x="0" y="0"/>
                  </a:moveTo>
                  <a:lnTo>
                    <a:pt x="1134745" y="0"/>
                  </a:lnTo>
                  <a:lnTo>
                    <a:pt x="1134745" y="945642"/>
                  </a:lnTo>
                  <a:lnTo>
                    <a:pt x="0" y="945642"/>
                  </a:lnTo>
                  <a:close/>
                </a:path>
              </a:pathLst>
            </a:custGeom>
            <a:blipFill>
              <a:blip r:embed="rId4"/>
              <a:stretch>
                <a:fillRect l="-56918" t="0" r="-56915" b="4"/>
              </a:stretch>
            </a:blipFill>
          </p:spPr>
        </p:sp>
      </p:grpSp>
      <p:sp>
        <p:nvSpPr>
          <p:cNvPr name="Freeform 12" id="12"/>
          <p:cNvSpPr/>
          <p:nvPr/>
        </p:nvSpPr>
        <p:spPr>
          <a:xfrm flipH="false" flipV="false" rot="0">
            <a:off x="0" y="7183260"/>
            <a:ext cx="2257971" cy="3103740"/>
          </a:xfrm>
          <a:custGeom>
            <a:avLst/>
            <a:gdLst/>
            <a:ahLst/>
            <a:cxnLst/>
            <a:rect r="r" b="b" t="t" l="l"/>
            <a:pathLst>
              <a:path h="3103740" w="2257971">
                <a:moveTo>
                  <a:pt x="0" y="0"/>
                </a:moveTo>
                <a:lnTo>
                  <a:pt x="2257971" y="0"/>
                </a:lnTo>
                <a:lnTo>
                  <a:pt x="2257971" y="3103740"/>
                </a:lnTo>
                <a:lnTo>
                  <a:pt x="0" y="3103740"/>
                </a:lnTo>
                <a:lnTo>
                  <a:pt x="0" y="0"/>
                </a:lnTo>
                <a:close/>
              </a:path>
            </a:pathLst>
          </a:custGeom>
          <a:blipFill>
            <a:blip r:embed="rId5"/>
            <a:stretch>
              <a:fillRect l="0" t="0" r="0" b="0"/>
            </a:stretch>
          </a:blipFill>
        </p:spPr>
      </p:sp>
      <p:sp>
        <p:nvSpPr>
          <p:cNvPr name="TextBox 13" id="13"/>
          <p:cNvSpPr txBox="true"/>
          <p:nvPr/>
        </p:nvSpPr>
        <p:spPr>
          <a:xfrm rot="0">
            <a:off x="1028700" y="820721"/>
            <a:ext cx="8761860" cy="516001"/>
          </a:xfrm>
          <a:prstGeom prst="rect">
            <a:avLst/>
          </a:prstGeom>
        </p:spPr>
        <p:txBody>
          <a:bodyPr anchor="t" rtlCol="false" tIns="0" lIns="0" bIns="0" rIns="0">
            <a:spAutoFit/>
          </a:bodyPr>
          <a:lstStyle/>
          <a:p>
            <a:pPr algn="l">
              <a:lnSpc>
                <a:spcPts val="3572"/>
              </a:lnSpc>
            </a:pPr>
            <a:r>
              <a:rPr lang="en-US" b="true" sz="3800">
                <a:solidFill>
                  <a:srgbClr val="02509D"/>
                </a:solidFill>
                <a:latin typeface="Poppins Ultra-Bold"/>
                <a:ea typeface="Poppins Ultra-Bold"/>
                <a:cs typeface="Poppins Ultra-Bold"/>
                <a:sym typeface="Poppins Ultra-Bold"/>
              </a:rPr>
              <a:t>Was ist eine rechtliche Betreuerin?</a:t>
            </a:r>
          </a:p>
        </p:txBody>
      </p:sp>
      <p:sp>
        <p:nvSpPr>
          <p:cNvPr name="TextBox 14" id="14"/>
          <p:cNvSpPr txBox="true"/>
          <p:nvPr/>
        </p:nvSpPr>
        <p:spPr>
          <a:xfrm rot="0">
            <a:off x="1104010" y="1944968"/>
            <a:ext cx="7825830" cy="1571625"/>
          </a:xfrm>
          <a:prstGeom prst="rect">
            <a:avLst/>
          </a:prstGeom>
        </p:spPr>
        <p:txBody>
          <a:bodyPr anchor="t" rtlCol="false" tIns="0" lIns="0" bIns="0" rIns="0">
            <a:spAutoFit/>
          </a:bodyPr>
          <a:lstStyle/>
          <a:p>
            <a:pPr algn="l">
              <a:lnSpc>
                <a:spcPts val="4199"/>
              </a:lnSpc>
            </a:pPr>
            <a:r>
              <a:rPr lang="en-US" sz="2999" b="true">
                <a:solidFill>
                  <a:srgbClr val="F39200"/>
                </a:solidFill>
                <a:latin typeface="Poppins Medium"/>
                <a:ea typeface="Poppins Medium"/>
                <a:cs typeface="Poppins Medium"/>
                <a:sym typeface="Poppins Medium"/>
              </a:rPr>
              <a:t>Eine rechtliche Betreuerin </a:t>
            </a:r>
          </a:p>
          <a:p>
            <a:pPr algn="l">
              <a:lnSpc>
                <a:spcPts val="4199"/>
              </a:lnSpc>
            </a:pPr>
            <a:r>
              <a:rPr lang="en-US" sz="2999" b="true">
                <a:solidFill>
                  <a:srgbClr val="F39200"/>
                </a:solidFill>
                <a:latin typeface="Poppins Medium"/>
                <a:ea typeface="Poppins Medium"/>
                <a:cs typeface="Poppins Medium"/>
                <a:sym typeface="Poppins Medium"/>
              </a:rPr>
              <a:t>oder ein rechtlicher Betreuer </a:t>
            </a:r>
          </a:p>
          <a:p>
            <a:pPr algn="l">
              <a:lnSpc>
                <a:spcPts val="4199"/>
              </a:lnSpc>
            </a:pPr>
            <a:r>
              <a:rPr lang="en-US" b="true" sz="2999">
                <a:solidFill>
                  <a:srgbClr val="F39200"/>
                </a:solidFill>
                <a:latin typeface="Poppins Medium"/>
                <a:ea typeface="Poppins Medium"/>
                <a:cs typeface="Poppins Medium"/>
                <a:sym typeface="Poppins Medium"/>
              </a:rPr>
              <a:t>ist eine Unterstützungs·person.</a:t>
            </a:r>
          </a:p>
        </p:txBody>
      </p:sp>
      <p:sp>
        <p:nvSpPr>
          <p:cNvPr name="TextBox 15" id="15"/>
          <p:cNvSpPr txBox="true"/>
          <p:nvPr/>
        </p:nvSpPr>
        <p:spPr>
          <a:xfrm rot="0">
            <a:off x="1104010" y="4091604"/>
            <a:ext cx="7551745" cy="3091657"/>
          </a:xfrm>
          <a:prstGeom prst="rect">
            <a:avLst/>
          </a:prstGeom>
        </p:spPr>
        <p:txBody>
          <a:bodyPr anchor="t" rtlCol="false" tIns="0" lIns="0" bIns="0" rIns="0">
            <a:spAutoFit/>
          </a:bodyPr>
          <a:lstStyle/>
          <a:p>
            <a:pPr algn="l">
              <a:lnSpc>
                <a:spcPts val="3893"/>
              </a:lnSpc>
            </a:pPr>
            <a:r>
              <a:rPr lang="en-US" sz="2781" b="true">
                <a:solidFill>
                  <a:srgbClr val="02509D"/>
                </a:solidFill>
                <a:latin typeface="Poppins Bold"/>
                <a:ea typeface="Poppins Bold"/>
                <a:cs typeface="Poppins Bold"/>
                <a:sym typeface="Poppins Bold"/>
              </a:rPr>
              <a:t>Sie oder er hilft </a:t>
            </a:r>
          </a:p>
          <a:p>
            <a:pPr algn="l">
              <a:lnSpc>
                <a:spcPts val="1428"/>
              </a:lnSpc>
            </a:pPr>
          </a:p>
          <a:p>
            <a:pPr algn="l" marL="578880" indent="-289440" lvl="1">
              <a:lnSpc>
                <a:spcPts val="3753"/>
              </a:lnSpc>
              <a:buFont typeface="Arial"/>
              <a:buChar char="•"/>
            </a:pPr>
            <a:r>
              <a:rPr lang="en-US" b="true" sz="2681">
                <a:solidFill>
                  <a:srgbClr val="02509D"/>
                </a:solidFill>
                <a:latin typeface="Poppins Bold"/>
                <a:ea typeface="Poppins Bold"/>
                <a:cs typeface="Poppins Bold"/>
                <a:sym typeface="Poppins Bold"/>
              </a:rPr>
              <a:t>schwierige Dinge zu verstehen</a:t>
            </a:r>
          </a:p>
          <a:p>
            <a:pPr algn="l" marL="600468" indent="-300234" lvl="1">
              <a:lnSpc>
                <a:spcPts val="3893"/>
              </a:lnSpc>
              <a:buFont typeface="Arial"/>
              <a:buChar char="•"/>
            </a:pPr>
            <a:r>
              <a:rPr lang="en-US" b="true" sz="2781">
                <a:solidFill>
                  <a:srgbClr val="02509D"/>
                </a:solidFill>
                <a:latin typeface="Poppins Bold"/>
                <a:ea typeface="Poppins Bold"/>
                <a:cs typeface="Poppins Bold"/>
                <a:sym typeface="Poppins Bold"/>
              </a:rPr>
              <a:t>und gute Entscheidungen zu treffen</a:t>
            </a:r>
          </a:p>
          <a:p>
            <a:pPr algn="l" marL="600468" indent="-300234" lvl="1">
              <a:lnSpc>
                <a:spcPts val="3893"/>
              </a:lnSpc>
              <a:buFont typeface="Arial"/>
              <a:buChar char="•"/>
            </a:pPr>
            <a:r>
              <a:rPr lang="en-US" b="true" sz="2781">
                <a:solidFill>
                  <a:srgbClr val="02509D"/>
                </a:solidFill>
                <a:latin typeface="Poppins Bold"/>
                <a:ea typeface="Poppins Bold"/>
                <a:cs typeface="Poppins Bold"/>
                <a:sym typeface="Poppins Bold"/>
              </a:rPr>
              <a:t>durch Begleitung </a:t>
            </a:r>
          </a:p>
          <a:p>
            <a:pPr algn="l" marL="600468" indent="-300234" lvl="1">
              <a:lnSpc>
                <a:spcPts val="3893"/>
              </a:lnSpc>
              <a:buFont typeface="Arial"/>
              <a:buChar char="•"/>
            </a:pPr>
            <a:r>
              <a:rPr lang="en-US" b="true" sz="2781">
                <a:solidFill>
                  <a:srgbClr val="02509D"/>
                </a:solidFill>
                <a:latin typeface="Poppins Bold"/>
                <a:ea typeface="Poppins Bold"/>
                <a:cs typeface="Poppins Bold"/>
                <a:sym typeface="Poppins Bold"/>
              </a:rPr>
              <a:t>oder Vertretung (auf Wunsch)</a:t>
            </a:r>
          </a:p>
          <a:p>
            <a:pPr algn="l">
              <a:lnSpc>
                <a:spcPts val="3893"/>
              </a:lnSpc>
            </a:pPr>
          </a:p>
        </p:txBody>
      </p:sp>
      <p:sp>
        <p:nvSpPr>
          <p:cNvPr name="TextBox 16" id="16"/>
          <p:cNvSpPr txBox="true"/>
          <p:nvPr/>
        </p:nvSpPr>
        <p:spPr>
          <a:xfrm rot="0">
            <a:off x="2792983" y="7337509"/>
            <a:ext cx="8380884" cy="2949491"/>
          </a:xfrm>
          <a:prstGeom prst="rect">
            <a:avLst/>
          </a:prstGeom>
        </p:spPr>
        <p:txBody>
          <a:bodyPr anchor="t" rtlCol="false" tIns="0" lIns="0" bIns="0" rIns="0">
            <a:spAutoFit/>
          </a:bodyPr>
          <a:lstStyle/>
          <a:p>
            <a:pPr algn="l">
              <a:lnSpc>
                <a:spcPts val="3333"/>
              </a:lnSpc>
              <a:spcBef>
                <a:spcPct val="0"/>
              </a:spcBef>
            </a:pPr>
            <a:r>
              <a:rPr lang="en-US" b="true" sz="2381">
                <a:solidFill>
                  <a:srgbClr val="F39205"/>
                </a:solidFill>
                <a:latin typeface="Poppins Bold"/>
                <a:ea typeface="Poppins Bold"/>
                <a:cs typeface="Poppins Bold"/>
                <a:sym typeface="Poppins Bold"/>
              </a:rPr>
              <a:t>Sie oder er darf nur das tun, </a:t>
            </a:r>
          </a:p>
          <a:p>
            <a:pPr algn="l">
              <a:lnSpc>
                <a:spcPts val="3333"/>
              </a:lnSpc>
              <a:spcBef>
                <a:spcPct val="0"/>
              </a:spcBef>
            </a:pPr>
            <a:r>
              <a:rPr lang="en-US" b="true" sz="2381">
                <a:solidFill>
                  <a:srgbClr val="F39205"/>
                </a:solidFill>
                <a:latin typeface="Poppins Bold"/>
                <a:ea typeface="Poppins Bold"/>
                <a:cs typeface="Poppins Bold"/>
                <a:sym typeface="Poppins Bold"/>
              </a:rPr>
              <a:t>was wirklich nötig ist – </a:t>
            </a:r>
          </a:p>
          <a:p>
            <a:pPr algn="l">
              <a:lnSpc>
                <a:spcPts val="3333"/>
              </a:lnSpc>
              <a:spcBef>
                <a:spcPct val="0"/>
              </a:spcBef>
            </a:pPr>
            <a:r>
              <a:rPr lang="en-US" b="true" sz="2381">
                <a:solidFill>
                  <a:srgbClr val="F39205"/>
                </a:solidFill>
                <a:latin typeface="Poppins Bold"/>
                <a:ea typeface="Poppins Bold"/>
                <a:cs typeface="Poppins Bold"/>
                <a:sym typeface="Poppins Bold"/>
              </a:rPr>
              <a:t>und nur in den Bereichen, </a:t>
            </a:r>
          </a:p>
          <a:p>
            <a:pPr algn="l">
              <a:lnSpc>
                <a:spcPts val="3333"/>
              </a:lnSpc>
              <a:spcBef>
                <a:spcPct val="0"/>
              </a:spcBef>
            </a:pPr>
            <a:r>
              <a:rPr lang="en-US" b="true" sz="2381">
                <a:solidFill>
                  <a:srgbClr val="F39205"/>
                </a:solidFill>
                <a:latin typeface="Poppins Bold"/>
                <a:ea typeface="Poppins Bold"/>
                <a:cs typeface="Poppins Bold"/>
                <a:sym typeface="Poppins Bold"/>
              </a:rPr>
              <a:t>in denen Unterstützung gebraucht wird.</a:t>
            </a:r>
          </a:p>
          <a:p>
            <a:pPr algn="l">
              <a:lnSpc>
                <a:spcPts val="3333"/>
              </a:lnSpc>
              <a:spcBef>
                <a:spcPct val="0"/>
              </a:spcBef>
            </a:pPr>
            <a:r>
              <a:rPr lang="en-US" b="true" sz="2381">
                <a:solidFill>
                  <a:srgbClr val="F39205"/>
                </a:solidFill>
                <a:latin typeface="Poppins Bold"/>
                <a:ea typeface="Poppins Bold"/>
                <a:cs typeface="Poppins Bold"/>
                <a:sym typeface="Poppins Bold"/>
              </a:rPr>
              <a:t>Alle Entscheidungen werden gemeinsam besprochen.</a:t>
            </a:r>
          </a:p>
          <a:p>
            <a:pPr algn="l">
              <a:lnSpc>
                <a:spcPts val="3333"/>
              </a:lnSpc>
              <a:spcBef>
                <a:spcPct val="0"/>
              </a:spcBef>
            </a:pPr>
          </a:p>
          <a:p>
            <a:pPr algn="ctr">
              <a:lnSpc>
                <a:spcPts val="3333"/>
              </a:lnSpc>
              <a:spcBef>
                <a:spcPct val="0"/>
              </a:spcBef>
            </a:pPr>
          </a:p>
        </p:txBody>
      </p:sp>
      <p:sp>
        <p:nvSpPr>
          <p:cNvPr name="TextBox 17" id="17"/>
          <p:cNvSpPr txBox="true"/>
          <p:nvPr/>
        </p:nvSpPr>
        <p:spPr>
          <a:xfrm rot="-5400000">
            <a:off x="16418598" y="8770420"/>
            <a:ext cx="2428475" cy="207645"/>
          </a:xfrm>
          <a:prstGeom prst="rect">
            <a:avLst/>
          </a:prstGeom>
        </p:spPr>
        <p:txBody>
          <a:bodyPr anchor="t" rtlCol="false" tIns="0" lIns="0" bIns="0" rIns="0">
            <a:spAutoFit/>
          </a:bodyPr>
          <a:lstStyle/>
          <a:p>
            <a:pPr algn="ctr">
              <a:lnSpc>
                <a:spcPts val="1680"/>
              </a:lnSpc>
              <a:spcBef>
                <a:spcPct val="0"/>
              </a:spcBef>
            </a:pPr>
            <a:r>
              <a:rPr lang="en-US" b="true" sz="1200">
                <a:solidFill>
                  <a:srgbClr val="02509D"/>
                </a:solidFill>
                <a:latin typeface="Poppins Medium"/>
                <a:ea typeface="Poppins Medium"/>
                <a:cs typeface="Poppins Medium"/>
                <a:sym typeface="Poppins Medium"/>
              </a:rPr>
              <a:t>www.ichbestimmeselbst.de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DAHAxcJ1gMg</dc:identifier>
  <dcterms:modified xsi:type="dcterms:W3CDTF">2011-08-01T06:04:30Z</dcterms:modified>
  <cp:revision>1</cp:revision>
  <dc:title>PV einfach erklärt - IBS 2026</dc:title>
</cp:coreProperties>
</file>