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Poppins Ultra-Bold" charset="1" panose="00000900000000000000"/>
      <p:regular r:id="rId27"/>
    </p:embeddedFont>
    <p:embeddedFont>
      <p:font typeface="Poppins" charset="1" panose="00000500000000000000"/>
      <p:regular r:id="rId28"/>
    </p:embeddedFont>
    <p:embeddedFont>
      <p:font typeface="Poppins Medium" charset="1" panose="00000600000000000000"/>
      <p:regular r:id="rId29"/>
    </p:embeddedFont>
    <p:embeddedFont>
      <p:font typeface="Poppins Bold" charset="1" panose="000008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notesMasters/notesMaster1.xml" Type="http://schemas.openxmlformats.org/officeDocument/2006/relationships/notesMaster"/><Relationship Id="rId32" Target="theme/theme2.xml" Type="http://schemas.openxmlformats.org/officeDocument/2006/relationships/theme"/><Relationship Id="rId33" Target="notesSlides/notesSlide1.xml" Type="http://schemas.openxmlformats.org/officeDocument/2006/relationships/notesSlide"/><Relationship Id="rId34" Target="notesSlides/notesSlide2.xml" Type="http://schemas.openxmlformats.org/officeDocument/2006/relationships/notesSlide"/><Relationship Id="rId35" Target="notesSlides/notesSlide3.xml" Type="http://schemas.openxmlformats.org/officeDocument/2006/relationships/notesSlide"/><Relationship Id="rId36" Target="notesSlides/notesSlide4.xml" Type="http://schemas.openxmlformats.org/officeDocument/2006/relationships/notesSlide"/><Relationship Id="rId37" Target="notesSlides/notesSlide5.xml" Type="http://schemas.openxmlformats.org/officeDocument/2006/relationships/notesSlide"/><Relationship Id="rId38" Target="notesSlides/notesSlide6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Ich habe einen Film mitgebracht.</a:t>
            </a:r>
          </a:p>
          <a:p>
            <a:r>
              <a:rPr lang="en-US"/>
              <a:t>Der Film ist vom Bundesministerium der Justiz in Berlin.</a:t>
            </a:r>
          </a:p>
          <a:p>
            <a:r>
              <a:rPr lang="en-US"/>
              <a:t>Der Film erklärt, was in der Rechtlichen Betreuung wichtig ist.</a:t>
            </a:r>
          </a:p>
          <a:p>
            <a:r>
              <a:rPr lang="en-US"/>
              <a:t>Betreute Menschen kommen selbst zu Wort und berichten von ihren Erfahrungen.</a:t>
            </a:r>
          </a:p>
          <a:p>
            <a:r>
              <a:rPr lang="en-US"/>
              <a:t/>
            </a:r>
          </a:p>
          <a:p>
            <a:r>
              <a:rPr lang="en-US"/>
              <a:t>Hier sehen wir Frau Brosey.</a:t>
            </a:r>
          </a:p>
          <a:p>
            <a:r>
              <a:rPr lang="en-US"/>
              <a:t>Sie ist Professorin aus Köln.</a:t>
            </a:r>
          </a:p>
          <a:p>
            <a:r>
              <a:rPr lang="en-US"/>
              <a:t>Sie erklärt, worauf es in der Rechtlichen Betreuung ankommt.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Jede Rechtliche Betreuung hat ein eigenes Aktenzeichen. </a:t>
            </a:r>
          </a:p>
          <a:p>
            <a:r>
              <a:rPr lang="en-US"/>
              <a:t/>
            </a:r>
          </a:p>
          <a:p>
            <a:r>
              <a:rPr lang="en-US"/>
              <a:t>Erläuterung</a:t>
            </a:r>
          </a:p>
          <a:p>
            <a:r>
              <a:rPr lang="en-US"/>
              <a:t>klassisches Aktenzeichen in der Rechtlichen Betreuung sieht in Deutschland meist so aus:</a:t>
            </a:r>
          </a:p>
          <a:p>
            <a:r>
              <a:rPr lang="en-US"/>
              <a:t/>
            </a:r>
          </a:p>
          <a:p>
            <a:r>
              <a:rPr lang="en-US"/>
              <a:t>Beispiel-Formate:</a:t>
            </a:r>
          </a:p>
          <a:p>
            <a:r>
              <a:rPr lang="en-US"/>
              <a:t/>
            </a:r>
          </a:p>
          <a:p>
            <a:r>
              <a:rPr lang="en-US"/>
              <a:t>17 XVII 1234/24</a:t>
            </a:r>
          </a:p>
          <a:p>
            <a:r>
              <a:rPr lang="en-US"/>
              <a:t>5 XVII 456/23</a:t>
            </a:r>
          </a:p>
          <a:p>
            <a:r>
              <a:rPr lang="en-US"/>
              <a:t>12 XVII 89/25</a:t>
            </a:r>
          </a:p>
          <a:p>
            <a:r>
              <a:rPr lang="en-US"/>
              <a:t/>
            </a:r>
          </a:p>
          <a:p>
            <a:r>
              <a:rPr lang="en-US"/>
              <a:t>Was bedeuten die Bestandteile?</a:t>
            </a:r>
          </a:p>
          <a:p>
            <a:r>
              <a:rPr lang="en-US"/>
              <a:t/>
            </a:r>
          </a:p>
          <a:p>
            <a:r>
              <a:rPr lang="en-US"/>
              <a:t>17 / 5 / 12 → meist die Nummer für die Abteilung im Gericht</a:t>
            </a:r>
          </a:p>
          <a:p>
            <a:r>
              <a:rPr lang="en-US"/>
              <a:t/>
            </a:r>
          </a:p>
          <a:p>
            <a:r>
              <a:rPr lang="en-US"/>
              <a:t>XVII → Das ist eine römische 17. Kennzeichnung für Betreuungsverfahren</a:t>
            </a:r>
          </a:p>
          <a:p>
            <a:r>
              <a:rPr lang="en-US"/>
              <a:t/>
            </a:r>
          </a:p>
          <a:p>
            <a:r>
              <a:rPr lang="en-US"/>
              <a:t>1234 / 456 / 89 → laufende Nummer</a:t>
            </a:r>
          </a:p>
          <a:p>
            <a:r>
              <a:rPr lang="en-US"/>
              <a:t/>
            </a:r>
          </a:p>
          <a:p>
            <a:r>
              <a:rPr lang="en-US"/>
              <a:t>/24 / /25 / /26 → in diesem Jahr wurde beim Gericht zum ersten Mal über diesen Fall geschrieben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Es gibt einen wichtigen Satz im Bürgerlichen Gesetzbuch.</a:t>
            </a:r>
          </a:p>
          <a:p>
            <a:r>
              <a:rPr lang="en-US"/>
              <a:t>Er heißt § 1821 BGB.</a:t>
            </a:r>
          </a:p>
          <a:p>
            <a:r>
              <a:rPr lang="en-US"/>
              <a:t>Er sagt: In der Rechtlichen Betreuung ist wichtig, was die betreute Person möchte.</a:t>
            </a:r>
          </a:p>
          <a:p>
            <a:r>
              <a:rPr lang="en-US"/>
              <a:t>Alle müssen sich daran halten.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Bei einer Rechtlichen Betreuung werden viele wichtige Dinge besprochen und entschieden. </a:t>
            </a:r>
          </a:p>
          <a:p>
            <a:r>
              <a:rPr lang="en-US"/>
              <a:t>Damit nichts verloren geht, schreiben wir alles gut auf, auch deine Wünsche: So wissen alle, was vereinbart wurde.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Je nachdem welche Aufgaben die rechtliche Betreuerin hat.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Beschwerde·möglichkeit</a:t>
            </a:r>
          </a:p>
          <a:p>
            <a:r>
              <a:rPr lang="en-US"/>
              <a:t>Wenn etwas nicht passt</a:t>
            </a:r>
          </a:p>
          <a:p>
            <a:r>
              <a:rPr lang="en-US"/>
              <a:t/>
            </a:r>
          </a:p>
          <a:p>
            <a:r>
              <a:rPr lang="en-US"/>
              <a:t>Es kann Probleme geben.</a:t>
            </a:r>
          </a:p>
          <a:p>
            <a:r>
              <a:rPr lang="en-US"/>
              <a:t/>
            </a:r>
          </a:p>
          <a:p>
            <a:r>
              <a:rPr lang="en-US"/>
              <a:t>Vielleicht fühlst du dich nicht gut unterstützt. </a:t>
            </a:r>
          </a:p>
          <a:p>
            <a:r>
              <a:rPr lang="en-US"/>
              <a:t>Oder du hast das Gefühl, dass deine Wünsche nicht ernst genommen werden.</a:t>
            </a:r>
          </a:p>
          <a:p>
            <a:r>
              <a:rPr lang="en-US"/>
              <a:t/>
            </a:r>
          </a:p>
          <a:p>
            <a:r>
              <a:rPr lang="en-US"/>
              <a:t>Dann hast du das Recht, dich zu beschweren. </a:t>
            </a:r>
          </a:p>
          <a:p>
            <a:r>
              <a:rPr lang="en-US"/>
              <a:t>Zuerst kannst du mit deiner rechtlichen Betreuerin oder deinem rechtlichen Betreuer sprechen. </a:t>
            </a:r>
          </a:p>
          <a:p>
            <a:r>
              <a:rPr lang="en-US"/>
              <a:t>Wenn das nicht hilft, kannst du dich beim Gericht melden. Das Gericht prüft, ob alles richtig läuft.</a:t>
            </a:r>
          </a:p>
          <a:p>
            <a:r>
              <a:rPr lang="en-US"/>
              <a:t/>
            </a:r>
          </a:p>
          <a:p>
            <a:r>
              <a:rPr lang="en-US"/>
              <a:t>Auch Betreuungs·vereine und Beratungs·stellen helfen dir, wenn du unzufrieden bist. </a:t>
            </a:r>
          </a:p>
          <a:p>
            <a:r>
              <a:rPr lang="en-US"/>
              <a:t>So bist du nicht allein. Deine Rechte bleiben geschützt – und du wirst gehört.</a:t>
            </a:r>
          </a:p>
          <a:p>
            <a:r>
              <a:rPr lang="en-US"/>
              <a:t/>
            </a:r>
          </a:p>
          <a:p>
            <a:r>
              <a:rPr lang="en-US"/>
              <a:t>Hinweis</a:t>
            </a:r>
          </a:p>
          <a:p>
            <a:r>
              <a:rPr lang="en-US"/>
              <a:t>Nutze dazu die Formulare auf der Website www.ichbestimmeselbst.de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3.jpe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2" Target="../media/image13.jpeg" Type="http://schemas.openxmlformats.org/officeDocument/2006/relationships/image"/><Relationship Id="rId3" Target="../media/image3.jpe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jpe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8.png" Type="http://schemas.openxmlformats.org/officeDocument/2006/relationships/image"/><Relationship Id="rId4" Target="../media/image3.jpe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sv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svg" Type="http://schemas.openxmlformats.org/officeDocument/2006/relationships/image"/><Relationship Id="rId4" Target="../media/image34.png" Type="http://schemas.openxmlformats.org/officeDocument/2006/relationships/image"/><Relationship Id="rId5" Target="../media/image35.svg" Type="http://schemas.openxmlformats.org/officeDocument/2006/relationships/image"/><Relationship Id="rId6" Target="../media/image3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3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Relationship Id="rId4" Target="../media/image3.jpe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4.jpeg" Type="http://schemas.openxmlformats.org/officeDocument/2006/relationships/image"/><Relationship Id="rId4" Target="../media/VAG5z8nTAWs.mp4" Type="http://schemas.openxmlformats.org/officeDocument/2006/relationships/video"/><Relationship Id="rId5" Target="../media/VAG5z8nTAWs.mp4" Type="http://schemas.microsoft.com/office/2007/relationships/media"/><Relationship Id="rId6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3.jpeg" Type="http://schemas.openxmlformats.org/officeDocument/2006/relationships/image"/><Relationship Id="rId4" Target="../media/image1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5859" cy="13927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829775" y="3992790"/>
            <a:ext cx="14429525" cy="1340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80"/>
              </a:lnSpc>
            </a:pPr>
            <a:r>
              <a:rPr lang="en-US" b="true" sz="8800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 BETREUUNG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829775" y="5143500"/>
            <a:ext cx="10498828" cy="1371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einfach erklärt</a:t>
            </a:r>
          </a:p>
        </p:txBody>
      </p:sp>
      <p:sp>
        <p:nvSpPr>
          <p:cNvPr name="TextBox 7" id="7"/>
          <p:cNvSpPr txBox="true"/>
          <p:nvPr/>
        </p:nvSpPr>
        <p:spPr>
          <a:xfrm rot="-5400000">
            <a:off x="-673818" y="6601168"/>
            <a:ext cx="3974630" cy="368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www.ichbestimmeselbst.de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29775" y="6979556"/>
            <a:ext cx="10631706" cy="509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spc="176" b="true">
                <a:solidFill>
                  <a:srgbClr val="10101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Informationen in Einfacher Sprache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5098618" y="8772632"/>
            <a:ext cx="177766" cy="266816"/>
          </a:xfrm>
          <a:custGeom>
            <a:avLst/>
            <a:gdLst/>
            <a:ahLst/>
            <a:cxnLst/>
            <a:rect r="r" b="b" t="t" l="l"/>
            <a:pathLst>
              <a:path h="266816" w="177766">
                <a:moveTo>
                  <a:pt x="0" y="0"/>
                </a:moveTo>
                <a:lnTo>
                  <a:pt x="177766" y="0"/>
                </a:lnTo>
                <a:lnTo>
                  <a:pt x="177766" y="266816"/>
                </a:lnTo>
                <a:lnTo>
                  <a:pt x="0" y="266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535162" y="2466975"/>
            <a:ext cx="13593211" cy="5944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true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Selbst·bestimmung heißt:</a:t>
            </a:r>
          </a:p>
          <a:p>
            <a:pPr algn="l">
              <a:lnSpc>
                <a:spcPts val="2520"/>
              </a:lnSpc>
            </a:pPr>
          </a:p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Ich </a:t>
            </a: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entscheide</a:t>
            </a:r>
          </a:p>
          <a:p>
            <a:pPr algn="l" marL="669293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über mein eigenes Leben.</a:t>
            </a:r>
          </a:p>
          <a:p>
            <a:pPr algn="l">
              <a:lnSpc>
                <a:spcPts val="2380"/>
              </a:lnSpc>
            </a:pPr>
          </a:p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Ich</a:t>
            </a: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sage</a:t>
            </a:r>
          </a:p>
          <a:p>
            <a:pPr algn="l" marL="669293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was ich will und</a:t>
            </a:r>
          </a:p>
          <a:p>
            <a:pPr algn="l" marL="669293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was ich nicht will.</a:t>
            </a:r>
          </a:p>
          <a:p>
            <a:pPr algn="l">
              <a:lnSpc>
                <a:spcPts val="2660"/>
              </a:lnSpc>
            </a:pPr>
          </a:p>
          <a:p>
            <a:pPr algn="l">
              <a:lnSpc>
                <a:spcPts val="4340"/>
              </a:lnSpc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Ich</a:t>
            </a: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treffe Entscheidungen</a:t>
            </a:r>
          </a:p>
          <a:p>
            <a:pPr algn="l"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allein</a:t>
            </a:r>
          </a:p>
          <a:p>
            <a:pPr algn="l" marL="669291" indent="-334646" lvl="1">
              <a:lnSpc>
                <a:spcPts val="4340"/>
              </a:lnSpc>
              <a:buFont typeface="Arial"/>
              <a:buChar char="•"/>
            </a:pPr>
            <a:r>
              <a:rPr lang="en-US" sz="3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oder mit Unterstützung.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2"/>
              <a:stretch>
                <a:fillRect l="-56918" t="0" r="-56915" b="4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9979301" y="2927930"/>
            <a:ext cx="11045509" cy="7359070"/>
          </a:xfrm>
          <a:custGeom>
            <a:avLst/>
            <a:gdLst/>
            <a:ahLst/>
            <a:cxnLst/>
            <a:rect r="r" b="b" t="t" l="l"/>
            <a:pathLst>
              <a:path h="7359070" w="11045509">
                <a:moveTo>
                  <a:pt x="0" y="0"/>
                </a:moveTo>
                <a:lnTo>
                  <a:pt x="11045508" y="0"/>
                </a:lnTo>
                <a:lnTo>
                  <a:pt x="11045508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535162" y="838200"/>
            <a:ext cx="12966893" cy="1090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0"/>
              </a:lnSpc>
            </a:pPr>
            <a:r>
              <a:rPr lang="en-US" b="true" sz="71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SELBST·BESTIMMUNG</a:t>
            </a: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0955" y="9012429"/>
            <a:ext cx="2758345" cy="245871"/>
            <a:chOff x="0" y="0"/>
            <a:chExt cx="726478" cy="647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416329" y="0"/>
            <a:ext cx="7871671" cy="6435016"/>
            <a:chOff x="0" y="0"/>
            <a:chExt cx="10495562" cy="8580021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9298" t="0" r="9298" b="0"/>
            <a:stretch>
              <a:fillRect/>
            </a:stretch>
          </p:blipFill>
          <p:spPr>
            <a:xfrm flipH="false" flipV="false">
              <a:off x="0" y="0"/>
              <a:ext cx="10495562" cy="8580021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1028700" y="820721"/>
            <a:ext cx="8761860" cy="516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2"/>
              </a:lnSpc>
            </a:pPr>
            <a:r>
              <a:rPr lang="en-US" b="true" sz="38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ist eine rechtliche Betreuerin?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4010" y="1944968"/>
            <a:ext cx="7825830" cy="1571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true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Eine rechtliche Betreuerin </a:t>
            </a:r>
          </a:p>
          <a:p>
            <a:pPr algn="l">
              <a:lnSpc>
                <a:spcPts val="4199"/>
              </a:lnSpc>
            </a:pPr>
            <a:r>
              <a:rPr lang="en-US" sz="2999" b="true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oder ein rechtlicher Betreuer </a:t>
            </a:r>
          </a:p>
          <a:p>
            <a:pPr algn="l">
              <a:lnSpc>
                <a:spcPts val="4199"/>
              </a:lnSpc>
            </a:pPr>
            <a:r>
              <a:rPr lang="en-US" b="true" sz="2999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ist eine Unterstützungs·person.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04010" y="4091604"/>
            <a:ext cx="7551745" cy="30916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3"/>
              </a:lnSpc>
            </a:pPr>
            <a:r>
              <a:rPr lang="en-US" sz="2781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Sie oder er hilft </a:t>
            </a:r>
          </a:p>
          <a:p>
            <a:pPr algn="l">
              <a:lnSpc>
                <a:spcPts val="1428"/>
              </a:lnSpc>
            </a:pPr>
          </a:p>
          <a:p>
            <a:pPr algn="l" marL="578880" indent="-289440" lvl="1">
              <a:lnSpc>
                <a:spcPts val="3753"/>
              </a:lnSpc>
              <a:buFont typeface="Arial"/>
              <a:buChar char="•"/>
            </a:pPr>
            <a:r>
              <a:rPr lang="en-US" b="true" sz="2681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schwierige Dinge zu verstehen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b="true" sz="2781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und gute Entscheidungen zu treffen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b="true" sz="2781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durch Begleitung 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b="true" sz="2781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oder Vertretung</a:t>
            </a:r>
          </a:p>
          <a:p>
            <a:pPr algn="l">
              <a:lnSpc>
                <a:spcPts val="3893"/>
              </a:lnSpc>
            </a:pPr>
          </a:p>
        </p:txBody>
      </p:sp>
      <p:grpSp>
        <p:nvGrpSpPr>
          <p:cNvPr name="Group 13" id="13"/>
          <p:cNvGrpSpPr/>
          <p:nvPr/>
        </p:nvGrpSpPr>
        <p:grpSpPr>
          <a:xfrm rot="0">
            <a:off x="15951885" y="7660005"/>
            <a:ext cx="1307415" cy="1089513"/>
            <a:chOff x="0" y="0"/>
            <a:chExt cx="1134716" cy="9455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7364235"/>
            <a:ext cx="6837611" cy="2407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Sie oder er darf nur das tun, 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was wirklich nötig ist – 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und nur in den Bereichen, 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 denen Unterstützung gebraucht wird.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  <a:r>
              <a:rPr lang="en-US" b="true" sz="1981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Alle Entscheidungen werden gemeinsam besprochen.</a:t>
            </a:r>
          </a:p>
          <a:p>
            <a:pPr algn="l">
              <a:lnSpc>
                <a:spcPts val="2773"/>
              </a:lnSpc>
              <a:spcBef>
                <a:spcPct val="0"/>
              </a:spcBef>
            </a:pPr>
          </a:p>
          <a:p>
            <a:pPr algn="ctr">
              <a:lnSpc>
                <a:spcPts val="2773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16418598" y="8770420"/>
            <a:ext cx="2428475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1638502" y="4033373"/>
            <a:ext cx="9386307" cy="6253627"/>
          </a:xfrm>
          <a:custGeom>
            <a:avLst/>
            <a:gdLst/>
            <a:ahLst/>
            <a:cxnLst/>
            <a:rect r="r" b="b" t="t" l="l"/>
            <a:pathLst>
              <a:path h="6253627" w="9386307">
                <a:moveTo>
                  <a:pt x="0" y="0"/>
                </a:moveTo>
                <a:lnTo>
                  <a:pt x="9386307" y="0"/>
                </a:lnTo>
                <a:lnTo>
                  <a:pt x="9386307" y="6253627"/>
                </a:lnTo>
                <a:lnTo>
                  <a:pt x="0" y="62536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222003" y="1316709"/>
            <a:ext cx="12966893" cy="1090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0"/>
              </a:lnSpc>
            </a:pPr>
            <a:r>
              <a:rPr lang="en-US" b="true" sz="71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§ 1821 BGB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610230" y="7229830"/>
            <a:ext cx="7652262" cy="2247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Ich bekomme Hilfe </a:t>
            </a:r>
          </a:p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damit ich Dinge allein machen kann.</a:t>
            </a:r>
          </a:p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 Vertretung nur,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 wenn es nötig ist.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56500" y="2397486"/>
            <a:ext cx="9928835" cy="1288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7"/>
              </a:lnSpc>
            </a:pPr>
            <a:r>
              <a:rPr lang="en-US" sz="4299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Die betreute Person steht im Mittelpunkt. </a:t>
            </a:r>
          </a:p>
        </p:txBody>
      </p:sp>
      <p:sp>
        <p:nvSpPr>
          <p:cNvPr name="TextBox 14" id="14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56500" y="4112105"/>
            <a:ext cx="8635056" cy="2316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67"/>
              </a:lnSpc>
            </a:pPr>
            <a:r>
              <a:rPr lang="en-US" sz="3119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Das bedeutet</a:t>
            </a:r>
          </a:p>
          <a:p>
            <a:pPr algn="l">
              <a:lnSpc>
                <a:spcPts val="2547"/>
              </a:lnSpc>
            </a:pP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meine Wünsche zählen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mein Wille ist wichtig </a:t>
            </a: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meine Selbst·ständigkeit soll erhalten bleiben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0955" y="9012429"/>
            <a:ext cx="2758345" cy="245871"/>
            <a:chOff x="0" y="0"/>
            <a:chExt cx="726478" cy="647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219588" y="0"/>
            <a:ext cx="7068412" cy="5225493"/>
            <a:chOff x="0" y="0"/>
            <a:chExt cx="9424550" cy="6967324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4938" t="0" r="4938" b="0"/>
            <a:stretch>
              <a:fillRect/>
            </a:stretch>
          </p:blipFill>
          <p:spPr>
            <a:xfrm flipH="false" flipV="false">
              <a:off x="0" y="0"/>
              <a:ext cx="9424550" cy="6967324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5951885" y="7660005"/>
            <a:ext cx="1307415" cy="1089513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6897665" y="6531804"/>
            <a:ext cx="1874028" cy="1389123"/>
          </a:xfrm>
          <a:custGeom>
            <a:avLst/>
            <a:gdLst/>
            <a:ahLst/>
            <a:cxnLst/>
            <a:rect r="r" b="b" t="t" l="l"/>
            <a:pathLst>
              <a:path h="1389123" w="1874028">
                <a:moveTo>
                  <a:pt x="0" y="0"/>
                </a:moveTo>
                <a:lnTo>
                  <a:pt x="1874029" y="0"/>
                </a:lnTo>
                <a:lnTo>
                  <a:pt x="1874029" y="1389123"/>
                </a:lnTo>
                <a:lnTo>
                  <a:pt x="0" y="13891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872418" y="7193358"/>
            <a:ext cx="1992845" cy="1975407"/>
          </a:xfrm>
          <a:custGeom>
            <a:avLst/>
            <a:gdLst/>
            <a:ahLst/>
            <a:cxnLst/>
            <a:rect r="r" b="b" t="t" l="l"/>
            <a:pathLst>
              <a:path h="1975407" w="1992845">
                <a:moveTo>
                  <a:pt x="0" y="0"/>
                </a:moveTo>
                <a:lnTo>
                  <a:pt x="1992844" y="0"/>
                </a:lnTo>
                <a:lnTo>
                  <a:pt x="1992844" y="1975407"/>
                </a:lnTo>
                <a:lnTo>
                  <a:pt x="0" y="19754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970162" y="6316995"/>
            <a:ext cx="1489652" cy="1603932"/>
          </a:xfrm>
          <a:custGeom>
            <a:avLst/>
            <a:gdLst/>
            <a:ahLst/>
            <a:cxnLst/>
            <a:rect r="r" b="b" t="t" l="l"/>
            <a:pathLst>
              <a:path h="1603932" w="1489652">
                <a:moveTo>
                  <a:pt x="0" y="0"/>
                </a:moveTo>
                <a:lnTo>
                  <a:pt x="1489652" y="0"/>
                </a:lnTo>
                <a:lnTo>
                  <a:pt x="1489652" y="1603932"/>
                </a:lnTo>
                <a:lnTo>
                  <a:pt x="0" y="1603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56336" y="6200721"/>
            <a:ext cx="801372" cy="2968044"/>
          </a:xfrm>
          <a:custGeom>
            <a:avLst/>
            <a:gdLst/>
            <a:ahLst/>
            <a:cxnLst/>
            <a:rect r="r" b="b" t="t" l="l"/>
            <a:pathLst>
              <a:path h="2968044" w="801372">
                <a:moveTo>
                  <a:pt x="0" y="0"/>
                </a:moveTo>
                <a:lnTo>
                  <a:pt x="801372" y="0"/>
                </a:lnTo>
                <a:lnTo>
                  <a:pt x="801372" y="2968044"/>
                </a:lnTo>
                <a:lnTo>
                  <a:pt x="0" y="296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820721"/>
            <a:ext cx="8761860" cy="516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2"/>
              </a:lnSpc>
            </a:pPr>
            <a:r>
              <a:rPr lang="en-US" sz="3800" b="true">
                <a:solidFill>
                  <a:srgbClr val="F392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sind “andere Hilfen”?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04010" y="1935443"/>
            <a:ext cx="7370779" cy="1531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22"/>
              </a:lnSpc>
            </a:pPr>
            <a:r>
              <a:rPr lang="en-US" sz="273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Manchmal braucht eine Person Hilfe.</a:t>
            </a:r>
          </a:p>
          <a:p>
            <a:pPr algn="l">
              <a:lnSpc>
                <a:spcPts val="2702"/>
              </a:lnSpc>
            </a:pPr>
            <a:r>
              <a:rPr lang="en-US" sz="1930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Aber:</a:t>
            </a:r>
          </a:p>
          <a:p>
            <a:pPr algn="l">
              <a:lnSpc>
                <a:spcPts val="2702"/>
              </a:lnSpc>
            </a:pPr>
            <a:r>
              <a:rPr lang="en-US" sz="1930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Eine Rechtliche Betreuung ist dafür nicht nötig.</a:t>
            </a:r>
          </a:p>
          <a:p>
            <a:pPr algn="l">
              <a:lnSpc>
                <a:spcPts val="2702"/>
              </a:lnSpc>
            </a:pPr>
            <a:r>
              <a:rPr lang="en-US" sz="1930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Dann können andere Hilfen ausreichen.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04010" y="3762611"/>
            <a:ext cx="7551745" cy="146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93"/>
              </a:lnSpc>
            </a:pPr>
            <a:r>
              <a:rPr lang="en-US" sz="2781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Andere Hilfen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sz="2781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sind Unterstütz</a:t>
            </a:r>
            <a:r>
              <a:rPr lang="en-US" sz="2781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ungs·angebote</a:t>
            </a:r>
          </a:p>
          <a:p>
            <a:pPr algn="l" marL="600468" indent="-300234" lvl="1">
              <a:lnSpc>
                <a:spcPts val="3893"/>
              </a:lnSpc>
              <a:buFont typeface="Arial"/>
              <a:buChar char="•"/>
            </a:pPr>
            <a:r>
              <a:rPr lang="en-US" sz="2781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ohne Rechtliche·Betreuung.</a:t>
            </a:r>
          </a:p>
        </p:txBody>
      </p:sp>
      <p:sp>
        <p:nvSpPr>
          <p:cNvPr name="TextBox 19" id="19"/>
          <p:cNvSpPr txBox="true"/>
          <p:nvPr/>
        </p:nvSpPr>
        <p:spPr>
          <a:xfrm rot="-5400000">
            <a:off x="16418598" y="8770420"/>
            <a:ext cx="2428475" cy="207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b="true" sz="12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634696" y="5530293"/>
            <a:ext cx="6509304" cy="483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b="true" sz="2699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Warum sind andere Hilfen wichtig?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752298" y="6089600"/>
            <a:ext cx="6019395" cy="3718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Andere Hilfen sollen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zuerst genutzt werden.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Sie helfen dabei,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selbstständig zu bleiben.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Rechtliche Betreuung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ist nur nötig,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wenn andere Hilfen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nicht ausreichen.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872418" y="9336018"/>
            <a:ext cx="1992845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Familie und Freunde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718566" y="8062952"/>
            <a:ext cx="1992845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Betreutes Wohnen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897665" y="8062952"/>
            <a:ext cx="1992845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Soziale Dienste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86373" y="5671127"/>
            <a:ext cx="603949" cy="546574"/>
          </a:xfrm>
          <a:custGeom>
            <a:avLst/>
            <a:gdLst/>
            <a:ahLst/>
            <a:cxnLst/>
            <a:rect r="r" b="b" t="t" l="l"/>
            <a:pathLst>
              <a:path h="546574" w="603949">
                <a:moveTo>
                  <a:pt x="0" y="0"/>
                </a:moveTo>
                <a:lnTo>
                  <a:pt x="603949" y="0"/>
                </a:lnTo>
                <a:lnTo>
                  <a:pt x="603949" y="546573"/>
                </a:lnTo>
                <a:lnTo>
                  <a:pt x="0" y="546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034623" y="5757102"/>
            <a:ext cx="532180" cy="532180"/>
          </a:xfrm>
          <a:custGeom>
            <a:avLst/>
            <a:gdLst/>
            <a:ahLst/>
            <a:cxnLst/>
            <a:rect r="r" b="b" t="t" l="l"/>
            <a:pathLst>
              <a:path h="532180" w="532180">
                <a:moveTo>
                  <a:pt x="0" y="0"/>
                </a:moveTo>
                <a:lnTo>
                  <a:pt x="532180" y="0"/>
                </a:lnTo>
                <a:lnTo>
                  <a:pt x="532180" y="532180"/>
                </a:lnTo>
                <a:lnTo>
                  <a:pt x="0" y="532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80918" y="5719348"/>
            <a:ext cx="537366" cy="537366"/>
          </a:xfrm>
          <a:custGeom>
            <a:avLst/>
            <a:gdLst/>
            <a:ahLst/>
            <a:cxnLst/>
            <a:rect r="r" b="b" t="t" l="l"/>
            <a:pathLst>
              <a:path h="537366" w="537366">
                <a:moveTo>
                  <a:pt x="0" y="0"/>
                </a:moveTo>
                <a:lnTo>
                  <a:pt x="537366" y="0"/>
                </a:lnTo>
                <a:lnTo>
                  <a:pt x="537366" y="537366"/>
                </a:lnTo>
                <a:lnTo>
                  <a:pt x="0" y="537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290847" y="5671127"/>
            <a:ext cx="511133" cy="511133"/>
          </a:xfrm>
          <a:custGeom>
            <a:avLst/>
            <a:gdLst/>
            <a:ahLst/>
            <a:cxnLst/>
            <a:rect r="r" b="b" t="t" l="l"/>
            <a:pathLst>
              <a:path h="511133" w="511133">
                <a:moveTo>
                  <a:pt x="0" y="0"/>
                </a:moveTo>
                <a:lnTo>
                  <a:pt x="511133" y="0"/>
                </a:lnTo>
                <a:lnTo>
                  <a:pt x="511133" y="511132"/>
                </a:lnTo>
                <a:lnTo>
                  <a:pt x="0" y="5111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88995" y="702738"/>
            <a:ext cx="9851625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Dauer der Rechtlichen Betreuung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88995" y="2144268"/>
            <a:ext cx="6448950" cy="918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0"/>
              </a:lnSpc>
            </a:pPr>
            <a:r>
              <a:rPr lang="en-US" sz="30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Betreuung </a:t>
            </a:r>
          </a:p>
          <a:p>
            <a:pPr algn="l">
              <a:lnSpc>
                <a:spcPts val="5370"/>
              </a:lnSpc>
            </a:pPr>
            <a:r>
              <a:rPr lang="en-US" sz="30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ist nicht für immer.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6536932"/>
            <a:ext cx="3919404" cy="111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Rechtliche Betreuung 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ist nicht für immer.</a:t>
            </a:r>
          </a:p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Längstens 7 Jahre.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957022" y="5728183"/>
            <a:ext cx="2580738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Dauer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833503" y="5806974"/>
            <a:ext cx="2580738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Prüfung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784984" y="5728196"/>
            <a:ext cx="2580738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Ende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068680" y="5728183"/>
            <a:ext cx="2580738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Änderungen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004364" y="6536932"/>
            <a:ext cx="3919404" cy="111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 Gericht prüft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die rechtliche Betreuung </a:t>
            </a:r>
          </a:p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regelmäßig.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980918" y="6536932"/>
            <a:ext cx="3919404" cy="1489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Die rechtliche Betreuung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endet, </a:t>
            </a:r>
          </a:p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wenn sie nicht mehr nötig ist.</a:t>
            </a:r>
          </a:p>
          <a:p>
            <a:pPr algn="l">
              <a:lnSpc>
                <a:spcPts val="294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3290847" y="6536932"/>
            <a:ext cx="3919404" cy="74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Änderungen sind</a:t>
            </a:r>
          </a:p>
          <a:p>
            <a:pPr algn="l">
              <a:lnSpc>
                <a:spcPts val="2940"/>
              </a:lnSpc>
            </a:pPr>
            <a:r>
              <a:rPr lang="en-US" b="true" sz="21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jederzeit möglich.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15219" y="3310127"/>
            <a:ext cx="3919404" cy="1861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Sie gilt nur,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solange sie nötig ist.</a:t>
            </a:r>
          </a:p>
          <a:p>
            <a:pPr algn="l">
              <a:lnSpc>
                <a:spcPts val="2940"/>
              </a:lnSpc>
            </a:pP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Sie endet, wenn sich etwas bessert. 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5951885" y="1028700"/>
            <a:ext cx="1307415" cy="1089513"/>
            <a:chOff x="0" y="0"/>
            <a:chExt cx="1134716" cy="945597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10"/>
              <a:stretch>
                <a:fillRect l="-56918" t="0" r="-56915" b="4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-5400000">
            <a:off x="15209880" y="7156458"/>
            <a:ext cx="3970003" cy="23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  <a:spcBef>
                <a:spcPct val="0"/>
              </a:spcBef>
            </a:pPr>
            <a:r>
              <a:rPr lang="en-US" b="true" sz="13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860049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781793" y="4186261"/>
            <a:ext cx="6477507" cy="6100739"/>
            <a:chOff x="0" y="0"/>
            <a:chExt cx="8636677" cy="813431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14672" t="0" r="14672" b="0"/>
            <a:stretch>
              <a:fillRect/>
            </a:stretch>
          </p:blipFill>
          <p:spPr>
            <a:xfrm flipH="true" flipV="false">
              <a:off x="0" y="0"/>
              <a:ext cx="8636677" cy="8134319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5951885" y="1028700"/>
            <a:ext cx="1307415" cy="1089513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4"/>
              <a:stretch>
                <a:fillRect l="-56918" t="0" r="-56915" b="4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8451951"/>
            <a:ext cx="1230158" cy="1230158"/>
          </a:xfrm>
          <a:custGeom>
            <a:avLst/>
            <a:gdLst/>
            <a:ahLst/>
            <a:cxnLst/>
            <a:rect r="r" b="b" t="t" l="l"/>
            <a:pathLst>
              <a:path h="1230158" w="1230158">
                <a:moveTo>
                  <a:pt x="0" y="0"/>
                </a:moveTo>
                <a:lnTo>
                  <a:pt x="1230158" y="0"/>
                </a:lnTo>
                <a:lnTo>
                  <a:pt x="1230158" y="1230158"/>
                </a:lnTo>
                <a:lnTo>
                  <a:pt x="0" y="123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707921"/>
            <a:ext cx="13355179" cy="981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07"/>
              </a:lnSpc>
            </a:pPr>
            <a:r>
              <a:rPr lang="en-US" sz="39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Wer passt auf </a:t>
            </a:r>
          </a:p>
          <a:p>
            <a:pPr algn="l">
              <a:lnSpc>
                <a:spcPts val="3051"/>
              </a:lnSpc>
            </a:pPr>
            <a:r>
              <a:rPr lang="en-US" sz="27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das die rechtliche Betreuerin alles richtig macht?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2384614"/>
            <a:ext cx="11081044" cy="53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3400">
                <a:solidFill>
                  <a:srgbClr val="F39205"/>
                </a:solidFill>
                <a:latin typeface="Poppins"/>
                <a:ea typeface="Poppins"/>
                <a:cs typeface="Poppins"/>
                <a:sym typeface="Poppins"/>
              </a:rPr>
              <a:t>Menschen beim Betreuungs·gericht.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2850896"/>
            <a:ext cx="8115300" cy="419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 Gericht bekommt regelmäßig einen Bericht und prüft, ob die rechtliche Betreuerin alles richtig macht.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Den Bericht schreibt die rechtliche Betreuerin.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am Anfang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jedes Jahr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am Ende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6971411"/>
            <a:ext cx="9460041" cy="458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b="true" sz="2564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Die Berichte werden mit mir besprochen und erklärt.</a:t>
            </a:r>
          </a:p>
        </p:txBody>
      </p:sp>
      <p:sp>
        <p:nvSpPr>
          <p:cNvPr name="TextBox 17" id="17"/>
          <p:cNvSpPr txBox="true"/>
          <p:nvPr/>
        </p:nvSpPr>
        <p:spPr>
          <a:xfrm rot="-5400000">
            <a:off x="15523420" y="7991454"/>
            <a:ext cx="3974630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www.ichbestimmeselbst.de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649703" y="8799560"/>
            <a:ext cx="9460041" cy="458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90"/>
              </a:lnSpc>
            </a:pPr>
            <a:r>
              <a:rPr lang="en-US" b="true" sz="2564">
                <a:solidFill>
                  <a:srgbClr val="F29400"/>
                </a:solidFill>
                <a:latin typeface="Poppins Bold"/>
                <a:ea typeface="Poppins Bold"/>
                <a:cs typeface="Poppins Bold"/>
                <a:sym typeface="Poppins Bold"/>
              </a:rPr>
              <a:t>Ich kann auch etwas sagen oder schreiben!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711346" y="3421670"/>
            <a:ext cx="5637995" cy="5637995"/>
          </a:xfrm>
          <a:custGeom>
            <a:avLst/>
            <a:gdLst/>
            <a:ahLst/>
            <a:cxnLst/>
            <a:rect r="r" b="b" t="t" l="l"/>
            <a:pathLst>
              <a:path h="5637995" w="5637995">
                <a:moveTo>
                  <a:pt x="0" y="0"/>
                </a:moveTo>
                <a:lnTo>
                  <a:pt x="5637995" y="0"/>
                </a:lnTo>
                <a:lnTo>
                  <a:pt x="5637995" y="5637995"/>
                </a:lnTo>
                <a:lnTo>
                  <a:pt x="0" y="5637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778383"/>
            <a:ext cx="11126832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darf meine rechtliche Betreuerin?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7124" y="3489498"/>
            <a:ext cx="8497938" cy="2252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dich unterstützen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dich beraten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dich vertreten, wenn es nötig ist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mit dir gemeinsam Lösungen suchen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3101385"/>
            <a:ext cx="11126832" cy="426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</a:pPr>
            <a:r>
              <a:rPr lang="en-US" sz="3100" b="true">
                <a:solidFill>
                  <a:srgbClr val="F294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Betreuer dürfen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98071" y="7065819"/>
            <a:ext cx="7836991" cy="1244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b="true" sz="3499">
                <a:solidFill>
                  <a:srgbClr val="F29400"/>
                </a:solidFill>
                <a:latin typeface="Poppins Bold"/>
                <a:ea typeface="Poppins Bold"/>
                <a:cs typeface="Poppins Bold"/>
                <a:sym typeface="Poppins Bold"/>
              </a:rPr>
              <a:t>Dein Wille und deine Wünsche sind wichtig!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5880128" y="1000192"/>
            <a:ext cx="1379172" cy="1149311"/>
            <a:chOff x="0" y="0"/>
            <a:chExt cx="1134716" cy="9455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4"/>
              <a:stretch>
                <a:fillRect l="-56918" t="0" r="-56915" b="4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-5400000">
            <a:off x="15570026" y="7504257"/>
            <a:ext cx="3359497" cy="14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  <a:spcBef>
                <a:spcPct val="0"/>
              </a:spcBef>
            </a:pPr>
            <a:r>
              <a:rPr lang="en-US" b="true" sz="900">
                <a:solidFill>
                  <a:srgbClr val="00519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623463" y="2150585"/>
            <a:ext cx="6063948" cy="842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32"/>
              </a:lnSpc>
            </a:pPr>
            <a:r>
              <a:rPr lang="en-US" b="true" sz="5575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DAS GERICHT ...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35162" y="4512619"/>
            <a:ext cx="13593211" cy="5118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alle Anträge gestellt werden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ich eine sichere Wohnung habe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ich mit meiner Behinderung gut leben kann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ich zufrieden bin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wieviel Geld ich habe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dass ich keine Schulden mache</a:t>
            </a:r>
          </a:p>
          <a:p>
            <a:pPr algn="just">
              <a:lnSpc>
                <a:spcPts val="5040"/>
              </a:lnSpc>
            </a:pPr>
          </a:p>
          <a:p>
            <a:pPr algn="just">
              <a:lnSpc>
                <a:spcPts val="5040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5880128" y="454044"/>
            <a:ext cx="1379172" cy="1149311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26481" y="3643039"/>
            <a:ext cx="6063948" cy="65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02"/>
              </a:lnSpc>
            </a:pPr>
            <a:r>
              <a:rPr lang="en-US" b="true" sz="4275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achtet darauf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464251" y="4943792"/>
            <a:ext cx="3359497" cy="342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b="true" sz="18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15570026" y="7504257"/>
            <a:ext cx="3359497" cy="14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  <a:spcBef>
                <a:spcPct val="0"/>
              </a:spcBef>
            </a:pPr>
            <a:r>
              <a:rPr lang="en-US" b="true" sz="900">
                <a:solidFill>
                  <a:srgbClr val="00519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711346" y="3421670"/>
            <a:ext cx="5637995" cy="5637995"/>
          </a:xfrm>
          <a:custGeom>
            <a:avLst/>
            <a:gdLst/>
            <a:ahLst/>
            <a:cxnLst/>
            <a:rect r="r" b="b" t="t" l="l"/>
            <a:pathLst>
              <a:path h="5637995" w="5637995">
                <a:moveTo>
                  <a:pt x="0" y="0"/>
                </a:moveTo>
                <a:lnTo>
                  <a:pt x="5637995" y="0"/>
                </a:lnTo>
                <a:lnTo>
                  <a:pt x="5637995" y="5637995"/>
                </a:lnTo>
                <a:lnTo>
                  <a:pt x="0" y="5637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11346" y="3245068"/>
            <a:ext cx="6013232" cy="6013232"/>
          </a:xfrm>
          <a:custGeom>
            <a:avLst/>
            <a:gdLst/>
            <a:ahLst/>
            <a:cxnLst/>
            <a:rect r="r" b="b" t="t" l="l"/>
            <a:pathLst>
              <a:path h="6013232" w="6013232">
                <a:moveTo>
                  <a:pt x="0" y="0"/>
                </a:moveTo>
                <a:lnTo>
                  <a:pt x="6013232" y="0"/>
                </a:lnTo>
                <a:lnTo>
                  <a:pt x="6013232" y="6013232"/>
                </a:lnTo>
                <a:lnTo>
                  <a:pt x="0" y="6013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778383"/>
            <a:ext cx="12501643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darf meine rechtliche Betreuerin nicht?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3670473"/>
            <a:ext cx="9219065" cy="2814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Ents</a:t>
            </a: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cheidungen ohne dich treffen, wenn du entscheiden kannst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gegen deinen erklärten Willen handeln</a:t>
            </a:r>
          </a:p>
          <a:p>
            <a:pPr algn="l" marL="690872" indent="-345436" lvl="1">
              <a:lnSpc>
                <a:spcPts val="4479"/>
              </a:lnSpc>
              <a:buFont typeface="Arial"/>
              <a:buChar char="•"/>
            </a:pPr>
            <a:r>
              <a:rPr lang="en-US" b="true" sz="31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mehr Aufgaben übernehmen als erlaubt</a:t>
            </a:r>
          </a:p>
          <a:p>
            <a:pPr algn="l">
              <a:lnSpc>
                <a:spcPts val="447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101385"/>
            <a:ext cx="11126832" cy="426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14"/>
              </a:lnSpc>
            </a:pPr>
            <a:r>
              <a:rPr lang="en-US" sz="3100" b="true">
                <a:solidFill>
                  <a:srgbClr val="F294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Betreuer dürfen nicht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5880128" y="910267"/>
            <a:ext cx="1379172" cy="1149311"/>
            <a:chOff x="0" y="0"/>
            <a:chExt cx="1134716" cy="9455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6"/>
              <a:stretch>
                <a:fillRect l="-56918" t="0" r="-56915" b="4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-5400000">
            <a:off x="15570026" y="7504257"/>
            <a:ext cx="3359497" cy="14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  <a:spcBef>
                <a:spcPct val="0"/>
              </a:spcBef>
            </a:pPr>
            <a:r>
              <a:rPr lang="en-US" b="true" sz="900">
                <a:solidFill>
                  <a:srgbClr val="00519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781793" y="4186261"/>
            <a:ext cx="6477507" cy="6100739"/>
            <a:chOff x="0" y="0"/>
            <a:chExt cx="8636677" cy="813431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3"/>
            <a:srcRect l="14672" t="0" r="14672" b="0"/>
            <a:stretch>
              <a:fillRect/>
            </a:stretch>
          </p:blipFill>
          <p:spPr>
            <a:xfrm flipH="false" flipV="false">
              <a:off x="0" y="0"/>
              <a:ext cx="8636677" cy="8134319"/>
            </a:xfrm>
            <a:prstGeom prst="rect">
              <a:avLst/>
            </a:prstGeom>
          </p:spPr>
        </p:pic>
      </p:grpSp>
      <p:sp>
        <p:nvSpPr>
          <p:cNvPr name="Freeform 10" id="10"/>
          <p:cNvSpPr/>
          <p:nvPr/>
        </p:nvSpPr>
        <p:spPr>
          <a:xfrm flipH="false" flipV="false" rot="0">
            <a:off x="16707280" y="9688744"/>
            <a:ext cx="440154" cy="455528"/>
          </a:xfrm>
          <a:custGeom>
            <a:avLst/>
            <a:gdLst/>
            <a:ahLst/>
            <a:cxnLst/>
            <a:rect r="r" b="b" t="t" l="l"/>
            <a:pathLst>
              <a:path h="455528" w="440154">
                <a:moveTo>
                  <a:pt x="0" y="0"/>
                </a:moveTo>
                <a:lnTo>
                  <a:pt x="440154" y="0"/>
                </a:lnTo>
                <a:lnTo>
                  <a:pt x="440154" y="455528"/>
                </a:lnTo>
                <a:lnTo>
                  <a:pt x="0" y="455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712263"/>
            <a:ext cx="12353535" cy="567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47"/>
              </a:lnSpc>
            </a:pPr>
            <a:r>
              <a:rPr lang="en-US" sz="42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Was kann ich tun - wenn etwas nicht passt?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096643"/>
            <a:ext cx="7629422" cy="1229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62"/>
              </a:lnSpc>
            </a:pPr>
            <a:r>
              <a:rPr lang="en-US" sz="42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Wenn </a:t>
            </a:r>
            <a:r>
              <a:rPr lang="en-US" b="true" sz="4200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etwas nicht stimmt, kannst du handeln.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703339"/>
            <a:ext cx="8865860" cy="2603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53"/>
              </a:lnSpc>
            </a:pPr>
          </a:p>
          <a:p>
            <a:pPr algn="l" marL="0" indent="0" lvl="0">
              <a:lnSpc>
                <a:spcPts val="2953"/>
              </a:lnSpc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Du kannst:</a:t>
            </a:r>
          </a:p>
          <a:p>
            <a:pPr algn="l" marL="455536" indent="-227768" lvl="1">
              <a:lnSpc>
                <a:spcPts val="2953"/>
              </a:lnSpc>
              <a:buFont typeface="Arial"/>
              <a:buChar char="•"/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mit der rechtlichen Betreuerin sprechen</a:t>
            </a:r>
          </a:p>
          <a:p>
            <a:pPr algn="l" marL="455536" indent="-227768" lvl="1">
              <a:lnSpc>
                <a:spcPts val="2953"/>
              </a:lnSpc>
              <a:buFont typeface="Arial"/>
              <a:buChar char="•"/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dich an das Betreuungs·gericht wenden</a:t>
            </a:r>
          </a:p>
          <a:p>
            <a:pPr algn="l" marL="455536" indent="-227768" lvl="1">
              <a:lnSpc>
                <a:spcPts val="2953"/>
              </a:lnSpc>
              <a:buFont typeface="Arial"/>
              <a:buChar char="•"/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Unterstützung bei einem Betreuungs·verein bekommen</a:t>
            </a:r>
          </a:p>
          <a:p>
            <a:pPr algn="l" marL="455536" indent="-227768" lvl="1">
              <a:lnSpc>
                <a:spcPts val="2953"/>
              </a:lnSpc>
              <a:buFont typeface="Arial"/>
              <a:buChar char="•"/>
            </a:pPr>
            <a:r>
              <a:rPr lang="en-US" b="true" sz="210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eine Änderung oder einen Wechsel beim Gericht beantragen</a:t>
            </a:r>
          </a:p>
          <a:p>
            <a:pPr algn="l" marL="0" indent="0" lvl="0">
              <a:lnSpc>
                <a:spcPts val="2953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7169955"/>
            <a:ext cx="6210300" cy="66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52"/>
              </a:lnSpc>
            </a:pPr>
            <a:r>
              <a:rPr lang="en-US" b="true" sz="3899">
                <a:solidFill>
                  <a:srgbClr val="F29400"/>
                </a:solidFill>
                <a:latin typeface="Poppins Bold"/>
                <a:ea typeface="Poppins Bold"/>
                <a:cs typeface="Poppins Bold"/>
                <a:sym typeface="Poppins Bold"/>
              </a:rPr>
              <a:t>Deine Stimme zählt!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5880128" y="947332"/>
            <a:ext cx="1379172" cy="1149311"/>
            <a:chOff x="0" y="0"/>
            <a:chExt cx="1134716" cy="94559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6"/>
              <a:stretch>
                <a:fillRect l="-56918" t="0" r="-56915" b="4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-5400000">
            <a:off x="15805496" y="8390229"/>
            <a:ext cx="3359497" cy="14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  <a:spcBef>
                <a:spcPct val="0"/>
              </a:spcBef>
            </a:pPr>
            <a:r>
              <a:rPr lang="en-US" b="true" sz="900">
                <a:solidFill>
                  <a:srgbClr val="00519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441030" y="3495148"/>
            <a:ext cx="5246370" cy="524637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78303" t="0" r="-78303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28700" y="781495"/>
            <a:ext cx="6448950" cy="57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1"/>
              </a:lnSpc>
            </a:pPr>
            <a:r>
              <a:rPr lang="en-US" sz="4299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Wer bin ich?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121711"/>
            <a:ext cx="5411826" cy="765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64"/>
              </a:lnSpc>
            </a:pPr>
            <a:r>
              <a:rPr lang="en-US" sz="56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Mein Name ist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693266" y="2121711"/>
            <a:ext cx="2898991" cy="765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64"/>
              </a:lnSpc>
            </a:pPr>
            <a:r>
              <a:rPr lang="en-US" sz="56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...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5880128" y="1032241"/>
            <a:ext cx="1379172" cy="1149311"/>
            <a:chOff x="0" y="0"/>
            <a:chExt cx="1134716" cy="94559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2"/>
              <a:stretch>
                <a:fillRect l="-56918" t="0" r="-56915" b="4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28700" y="3280717"/>
            <a:ext cx="8722629" cy="6463157"/>
            <a:chOff x="0" y="0"/>
            <a:chExt cx="11630172" cy="8617542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50800" y="76200"/>
              <a:ext cx="8598600" cy="7862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41"/>
                </a:lnSpc>
              </a:pPr>
              <a:r>
                <a:rPr lang="en-US" sz="4299" b="true">
                  <a:solidFill>
                    <a:srgbClr val="F39205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Betreuungsverein ...  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50800" y="1097365"/>
              <a:ext cx="11579372" cy="37130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dort arbeiten Fach·leute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erklärt Rechtlichen Betreuung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berät betreute Menschen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hilft ehrenamtlich rechtlichen Betreuern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bietet Gespräche an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erklärt Vorsorge·vollmacht  und Patienten·verfügung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führt selber rechtliche Betreuungen.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5483521"/>
              <a:ext cx="8598600" cy="7862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041"/>
                </a:lnSpc>
              </a:pPr>
              <a:r>
                <a:rPr lang="en-US" sz="4299" b="true">
                  <a:solidFill>
                    <a:srgbClr val="F3920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Hilft bei Fragen 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50800" y="6504686"/>
              <a:ext cx="9082541" cy="21128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zu Ihren Rechten 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wenn es Probleme gibt</a:t>
              </a:r>
            </a:p>
            <a:p>
              <a:pPr algn="l" marL="496571" indent="-248285" lvl="1">
                <a:lnSpc>
                  <a:spcPts val="3220"/>
                </a:lnSpc>
                <a:buFont typeface="Arial"/>
                <a:buChar char="•"/>
              </a:pPr>
              <a:r>
                <a:rPr lang="en-US" b="true" sz="2300">
                  <a:solidFill>
                    <a:srgbClr val="02509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wenn Sie Unterstützung brauchen</a:t>
              </a:r>
            </a:p>
            <a:p>
              <a:pPr algn="l">
                <a:lnSpc>
                  <a:spcPts val="3220"/>
                </a:lnSpc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857294" y="1640735"/>
            <a:ext cx="11569706" cy="6533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Dein Wille zä</a:t>
            </a: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HLT.</a:t>
            </a:r>
          </a:p>
          <a:p>
            <a:pPr algn="l">
              <a:lnSpc>
                <a:spcPts val="4940"/>
              </a:lnSpc>
            </a:pPr>
          </a:p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RECHTLICHE BETREUUNG UNTERSTÜTZT DICH.</a:t>
            </a:r>
          </a:p>
          <a:p>
            <a:pPr algn="l">
              <a:lnSpc>
                <a:spcPts val="5590"/>
              </a:lnSpc>
            </a:pPr>
          </a:p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DU ENTSCHEIDEST.</a:t>
            </a:r>
          </a:p>
          <a:p>
            <a:pPr algn="l">
              <a:lnSpc>
                <a:spcPts val="5850"/>
              </a:lnSpc>
            </a:pPr>
          </a:p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DU BEKOMMST UNTERSTÜTZUNG.</a:t>
            </a:r>
          </a:p>
          <a:p>
            <a:pPr algn="l">
              <a:lnSpc>
                <a:spcPts val="5720"/>
              </a:lnSpc>
            </a:pPr>
          </a:p>
          <a:p>
            <a:pPr algn="l">
              <a:lnSpc>
                <a:spcPts val="4940"/>
              </a:lnSpc>
            </a:pPr>
            <a:r>
              <a:rPr lang="en-US" sz="3800" b="true">
                <a:solidFill>
                  <a:srgbClr val="F3920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DEINE WÜNSCHE STEHEN IM MITTELPUNKT.</a:t>
            </a:r>
          </a:p>
          <a:p>
            <a:pPr algn="l">
              <a:lnSpc>
                <a:spcPts val="4940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791788" y="1603356"/>
            <a:ext cx="627355" cy="5974814"/>
          </a:xfrm>
          <a:custGeom>
            <a:avLst/>
            <a:gdLst/>
            <a:ahLst/>
            <a:cxnLst/>
            <a:rect r="r" b="b" t="t" l="l"/>
            <a:pathLst>
              <a:path h="5974814" w="627355">
                <a:moveTo>
                  <a:pt x="0" y="0"/>
                </a:moveTo>
                <a:lnTo>
                  <a:pt x="627356" y="0"/>
                </a:lnTo>
                <a:lnTo>
                  <a:pt x="627356" y="5974813"/>
                </a:lnTo>
                <a:lnTo>
                  <a:pt x="0" y="5974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880128" y="454044"/>
            <a:ext cx="1379172" cy="1149311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4"/>
              <a:stretch>
                <a:fillRect l="-56918" t="0" r="-56915" b="4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85272" y="7334019"/>
            <a:ext cx="2968312" cy="2960891"/>
          </a:xfrm>
          <a:custGeom>
            <a:avLst/>
            <a:gdLst/>
            <a:ahLst/>
            <a:cxnLst/>
            <a:rect r="r" b="b" t="t" l="l"/>
            <a:pathLst>
              <a:path h="2960891" w="2968312">
                <a:moveTo>
                  <a:pt x="0" y="0"/>
                </a:moveTo>
                <a:lnTo>
                  <a:pt x="2968312" y="0"/>
                </a:lnTo>
                <a:lnTo>
                  <a:pt x="2968312" y="2960891"/>
                </a:lnTo>
                <a:lnTo>
                  <a:pt x="0" y="2960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-5400000">
            <a:off x="15570026" y="7504257"/>
            <a:ext cx="3359497" cy="14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0"/>
              </a:lnSpc>
              <a:spcBef>
                <a:spcPct val="0"/>
              </a:spcBef>
            </a:pPr>
            <a:r>
              <a:rPr lang="en-US" b="true" sz="900">
                <a:solidFill>
                  <a:srgbClr val="00519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086600" y="4259008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30813" y="1633572"/>
            <a:ext cx="2335149" cy="4114800"/>
          </a:xfrm>
          <a:custGeom>
            <a:avLst/>
            <a:gdLst/>
            <a:ahLst/>
            <a:cxnLst/>
            <a:rect r="r" b="b" t="t" l="l"/>
            <a:pathLst>
              <a:path h="4114800" w="2335149">
                <a:moveTo>
                  <a:pt x="0" y="0"/>
                </a:moveTo>
                <a:lnTo>
                  <a:pt x="2335149" y="0"/>
                </a:lnTo>
                <a:lnTo>
                  <a:pt x="23351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39875" y="1633572"/>
            <a:ext cx="1645920" cy="4114800"/>
          </a:xfrm>
          <a:custGeom>
            <a:avLst/>
            <a:gdLst/>
            <a:ahLst/>
            <a:cxnLst/>
            <a:rect r="r" b="b" t="t" l="l"/>
            <a:pathLst>
              <a:path h="4114800" w="1645920">
                <a:moveTo>
                  <a:pt x="0" y="0"/>
                </a:moveTo>
                <a:lnTo>
                  <a:pt x="1645920" y="0"/>
                </a:lnTo>
                <a:lnTo>
                  <a:pt x="16459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7230" y="6068987"/>
            <a:ext cx="4478645" cy="1058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</a:pPr>
            <a:r>
              <a:rPr lang="en-US" b="true" sz="40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möchte etwas sagen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184298" y="2770390"/>
            <a:ext cx="3919404" cy="1058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5"/>
              </a:lnSpc>
            </a:pPr>
            <a:r>
              <a:rPr lang="en-US" b="true" sz="40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möchte etwas fragen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93896" y="6059462"/>
            <a:ext cx="3919404" cy="1090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8"/>
              </a:lnSpc>
            </a:pPr>
            <a:r>
              <a:rPr lang="en-US" sz="4099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wünsche </a:t>
            </a:r>
          </a:p>
          <a:p>
            <a:pPr algn="ctr">
              <a:lnSpc>
                <a:spcPts val="4058"/>
              </a:lnSpc>
            </a:pPr>
            <a:r>
              <a:rPr lang="en-US" b="true" sz="40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mir etwas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657" t="0" r="657" b="0"/>
          <a:stretch>
            <a:fillRect/>
          </a:stretch>
        </p:blipFill>
        <p:spPr>
          <a:xfrm flipH="false" flipV="false" rot="0">
            <a:off x="2535162" y="2610109"/>
            <a:ext cx="11965793" cy="6820502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15357379" y="459237"/>
            <a:ext cx="1901921" cy="1147313"/>
          </a:xfrm>
          <a:custGeom>
            <a:avLst/>
            <a:gdLst/>
            <a:ahLst/>
            <a:cxnLst/>
            <a:rect r="r" b="b" t="t" l="l"/>
            <a:pathLst>
              <a:path h="1147313" w="1901921">
                <a:moveTo>
                  <a:pt x="0" y="0"/>
                </a:moveTo>
                <a:lnTo>
                  <a:pt x="1901921" y="0"/>
                </a:lnTo>
                <a:lnTo>
                  <a:pt x="1901921" y="1147313"/>
                </a:lnTo>
                <a:lnTo>
                  <a:pt x="0" y="1147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535162" y="847725"/>
            <a:ext cx="9868574" cy="758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b="true" sz="50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GEMEINSAM AUF MEINEM WEG</a:t>
            </a:r>
          </a:p>
        </p:txBody>
      </p:sp>
      <p:sp>
        <p:nvSpPr>
          <p:cNvPr name="TextBox 11" id="11"/>
          <p:cNvSpPr txBox="true"/>
          <p:nvPr/>
        </p:nvSpPr>
        <p:spPr>
          <a:xfrm rot="-5400000">
            <a:off x="-673818" y="6601168"/>
            <a:ext cx="3974630" cy="3682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www.ichbestimmeselbst.de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35162" y="1654175"/>
            <a:ext cx="9928835" cy="439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8"/>
              </a:lnSpc>
            </a:pPr>
            <a:r>
              <a:rPr lang="en-US" sz="3200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zu mehr Selbstbestimmung in der Betreuung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133856" y="5143500"/>
            <a:ext cx="3435858" cy="4114800"/>
          </a:xfrm>
          <a:custGeom>
            <a:avLst/>
            <a:gdLst/>
            <a:ahLst/>
            <a:cxnLst/>
            <a:rect r="r" b="b" t="t" l="l"/>
            <a:pathLst>
              <a:path h="4114800" w="3435858">
                <a:moveTo>
                  <a:pt x="0" y="0"/>
                </a:moveTo>
                <a:lnTo>
                  <a:pt x="3435858" y="0"/>
                </a:lnTo>
                <a:lnTo>
                  <a:pt x="34358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35162" y="893513"/>
            <a:ext cx="6063948" cy="842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132"/>
              </a:lnSpc>
            </a:pPr>
            <a:r>
              <a:rPr lang="en-US" b="true" sz="5575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VOLL·JÄHRIG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35162" y="2466975"/>
            <a:ext cx="13593211" cy="6966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F39205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Alle Menschen werden mit 18 Jahren erwachsen.</a:t>
            </a:r>
          </a:p>
          <a:p>
            <a:pPr algn="just">
              <a:lnSpc>
                <a:spcPts val="3220"/>
              </a:lnSpc>
            </a:pP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Das bedeutet:</a:t>
            </a:r>
          </a:p>
          <a:p>
            <a:pPr algn="just">
              <a:lnSpc>
                <a:spcPts val="1400"/>
              </a:lnSpc>
            </a:pP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habe das Recht,</a:t>
            </a: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über mein Leben zu entscheiden.</a:t>
            </a:r>
          </a:p>
          <a:p>
            <a:pPr algn="just">
              <a:lnSpc>
                <a:spcPts val="5040"/>
              </a:lnSpc>
            </a:pP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Manchmal ist es schwer,</a:t>
            </a: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alle Dinge allein zu regeln.</a:t>
            </a:r>
          </a:p>
          <a:p>
            <a:pPr algn="just">
              <a:lnSpc>
                <a:spcPts val="5040"/>
              </a:lnSpc>
            </a:pPr>
            <a:r>
              <a:rPr lang="en-US" sz="36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Dann gibt es Unterstützung.</a:t>
            </a:r>
          </a:p>
          <a:p>
            <a:pPr algn="just">
              <a:lnSpc>
                <a:spcPts val="5040"/>
              </a:lnSpc>
            </a:pPr>
          </a:p>
          <a:p>
            <a:pPr algn="just">
              <a:lnSpc>
                <a:spcPts val="5040"/>
              </a:lnSpc>
            </a:pPr>
            <a:r>
              <a:rPr lang="en-US" b="true" sz="36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Zum Beispiel: </a:t>
            </a:r>
            <a:r>
              <a:rPr lang="en-US" b="true" sz="3600">
                <a:solidFill>
                  <a:srgbClr val="F392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Rechtliche Betreuung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5880128" y="454044"/>
            <a:ext cx="1379172" cy="1149311"/>
            <a:chOff x="0" y="0"/>
            <a:chExt cx="1134716" cy="94559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4"/>
              <a:stretch>
                <a:fillRect l="-56918" t="0" r="-56915" b="4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781793" y="4186261"/>
            <a:ext cx="6477507" cy="6100739"/>
            <a:chOff x="0" y="0"/>
            <a:chExt cx="8636677" cy="813431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14672" t="0" r="14672" b="0"/>
            <a:stretch>
              <a:fillRect/>
            </a:stretch>
          </p:blipFill>
          <p:spPr>
            <a:xfrm flipH="true" flipV="false">
              <a:off x="0" y="0"/>
              <a:ext cx="8636677" cy="8134319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5951885" y="1028700"/>
            <a:ext cx="1307415" cy="1089513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778383"/>
            <a:ext cx="11081044" cy="615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9"/>
              </a:lnSpc>
            </a:pPr>
            <a:r>
              <a:rPr lang="en-US" sz="4499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Was ist Rechtliche Betreuung?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2006472"/>
            <a:ext cx="11081044" cy="1016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3400">
                <a:solidFill>
                  <a:srgbClr val="F39205"/>
                </a:solidFill>
                <a:latin typeface="Poppins"/>
                <a:ea typeface="Poppins"/>
                <a:cs typeface="Poppins"/>
                <a:sym typeface="Poppins"/>
              </a:rPr>
              <a:t>Rechtliche Betreuung ist Unterstützung</a:t>
            </a:r>
          </a:p>
          <a:p>
            <a:pPr algn="l">
              <a:lnSpc>
                <a:spcPts val="3876"/>
              </a:lnSpc>
            </a:pPr>
            <a:r>
              <a:rPr lang="en-US" sz="3400">
                <a:solidFill>
                  <a:srgbClr val="F39205"/>
                </a:solidFill>
                <a:latin typeface="Poppins"/>
                <a:ea typeface="Poppins"/>
                <a:cs typeface="Poppins"/>
                <a:sym typeface="Poppins"/>
              </a:rPr>
              <a:t>für erwachsene Menschen.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3459015"/>
            <a:ext cx="8115300" cy="3777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Manche Menschen brauchen Hilfe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bei bestimmten Dingen.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Zum Beispiel bei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Geld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Post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Verträgen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Gesprächen mit Behörden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Gesprächen mit Ärzten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8000025"/>
            <a:ext cx="8513756" cy="125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90"/>
              </a:lnSpc>
            </a:pPr>
            <a:r>
              <a:rPr lang="en-US" sz="3564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Rechtliche Betreuung gilt nur</a:t>
            </a:r>
          </a:p>
          <a:p>
            <a:pPr algn="l">
              <a:lnSpc>
                <a:spcPts val="4990"/>
              </a:lnSpc>
            </a:pPr>
            <a:r>
              <a:rPr lang="en-US" sz="3564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für bestimmte Lebens·bereiche.</a:t>
            </a:r>
          </a:p>
        </p:txBody>
      </p:sp>
      <p:sp>
        <p:nvSpPr>
          <p:cNvPr name="TextBox 16" id="16"/>
          <p:cNvSpPr txBox="true"/>
          <p:nvPr/>
        </p:nvSpPr>
        <p:spPr>
          <a:xfrm rot="-5400000">
            <a:off x="15523420" y="7991454"/>
            <a:ext cx="3974630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www.ichbestimmeselbst.de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222003" y="3947648"/>
            <a:ext cx="8739686" cy="4383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b="true" sz="2800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WENN 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ich 18 Jahre alt bin und 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eine 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Behinderung oder Erkrankung habe 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mit der i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 all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eine nicht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zurecht komme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und meine rechtlichen Dinge ni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cht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machen</a:t>
            </a:r>
            <a:r>
              <a:rPr lang="en-US" b="true" sz="2800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kann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220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2"/>
              <a:stretch>
                <a:fillRect l="-56918" t="0" r="-56915" b="4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638502" y="4033373"/>
            <a:ext cx="9386307" cy="6253627"/>
          </a:xfrm>
          <a:custGeom>
            <a:avLst/>
            <a:gdLst/>
            <a:ahLst/>
            <a:cxnLst/>
            <a:rect r="r" b="b" t="t" l="l"/>
            <a:pathLst>
              <a:path h="6253627" w="9386307">
                <a:moveTo>
                  <a:pt x="0" y="0"/>
                </a:moveTo>
                <a:lnTo>
                  <a:pt x="9386307" y="0"/>
                </a:lnTo>
                <a:lnTo>
                  <a:pt x="9386307" y="6253627"/>
                </a:lnTo>
                <a:lnTo>
                  <a:pt x="0" y="625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22003" y="1326234"/>
            <a:ext cx="12966893" cy="831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b="true" sz="55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WANN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553976" y="7229830"/>
            <a:ext cx="5764771" cy="1126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Keine Rechtliche Betreuung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gegen den freien Willen!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22003" y="2234292"/>
            <a:ext cx="9928835" cy="570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41"/>
              </a:lnSpc>
            </a:pPr>
            <a:r>
              <a:rPr lang="en-US" sz="4299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ist eine Rechtliche Betreuung nötig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222003" y="3947648"/>
            <a:ext cx="8739686" cy="2491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meine Meinung zu sagen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Entscheidungen mitzutreffen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Fragen zu stellen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NEIN zu sagen</a:t>
            </a:r>
          </a:p>
          <a:p>
            <a:pPr algn="l" marL="604524" indent="-302262" lvl="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ernst genommen zu werden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2"/>
              <a:stretch>
                <a:fillRect l="-56918" t="0" r="-56915" b="4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638502" y="4033373"/>
            <a:ext cx="9386307" cy="6253627"/>
          </a:xfrm>
          <a:custGeom>
            <a:avLst/>
            <a:gdLst/>
            <a:ahLst/>
            <a:cxnLst/>
            <a:rect r="r" b="b" t="t" l="l"/>
            <a:pathLst>
              <a:path h="6253627" w="9386307">
                <a:moveTo>
                  <a:pt x="0" y="0"/>
                </a:moveTo>
                <a:lnTo>
                  <a:pt x="9386307" y="0"/>
                </a:lnTo>
                <a:lnTo>
                  <a:pt x="9386307" y="6253627"/>
                </a:lnTo>
                <a:lnTo>
                  <a:pt x="0" y="6253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22003" y="1326234"/>
            <a:ext cx="12966893" cy="967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6400" b="true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Welche Rechte habe ich?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00174" y="7229830"/>
            <a:ext cx="7072375" cy="56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b="true" sz="3200">
                <a:solidFill>
                  <a:srgbClr val="F39200"/>
                </a:solidFill>
                <a:latin typeface="Poppins Bold"/>
                <a:ea typeface="Poppins Bold"/>
                <a:cs typeface="Poppins Bold"/>
                <a:sym typeface="Poppins Bold"/>
              </a:rPr>
              <a:t>Meine Wünsche sind sehr wichtig.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56500" y="2378436"/>
            <a:ext cx="9928835" cy="954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27"/>
              </a:lnSpc>
            </a:pPr>
            <a:r>
              <a:rPr lang="en-US" sz="3100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Auch mit Rechtlicher Betreuung </a:t>
            </a:r>
          </a:p>
          <a:p>
            <a:pPr algn="l">
              <a:lnSpc>
                <a:spcPts val="3627"/>
              </a:lnSpc>
            </a:pPr>
            <a:r>
              <a:rPr lang="en-US" sz="3100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habe ich viele Rechte. 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574847"/>
            <a:ext cx="1856645" cy="68071"/>
            <a:chOff x="0" y="0"/>
            <a:chExt cx="488993" cy="179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8993" cy="17928"/>
            </a:xfrm>
            <a:custGeom>
              <a:avLst/>
              <a:gdLst/>
              <a:ahLst/>
              <a:cxnLst/>
              <a:rect r="r" b="b" t="t" l="l"/>
              <a:pathLst>
                <a:path h="17928" w="488993">
                  <a:moveTo>
                    <a:pt x="0" y="0"/>
                  </a:moveTo>
                  <a:lnTo>
                    <a:pt x="488993" y="0"/>
                  </a:lnTo>
                  <a:lnTo>
                    <a:pt x="488993" y="17928"/>
                  </a:lnTo>
                  <a:lnTo>
                    <a:pt x="0" y="17928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488993" cy="75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2413635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781793" y="4186261"/>
            <a:ext cx="6477507" cy="6100739"/>
            <a:chOff x="0" y="0"/>
            <a:chExt cx="8636677" cy="813431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2"/>
            <a:srcRect l="8326" t="0" r="8326" b="0"/>
            <a:stretch>
              <a:fillRect/>
            </a:stretch>
          </p:blipFill>
          <p:spPr>
            <a:xfrm flipH="false" flipV="false">
              <a:off x="0" y="0"/>
              <a:ext cx="8636677" cy="8134319"/>
            </a:xfrm>
            <a:prstGeom prst="rect">
              <a:avLst/>
            </a:prstGeom>
          </p:spPr>
        </p:pic>
      </p:grpSp>
      <p:grpSp>
        <p:nvGrpSpPr>
          <p:cNvPr name="Group 10" id="10"/>
          <p:cNvGrpSpPr/>
          <p:nvPr/>
        </p:nvGrpSpPr>
        <p:grpSpPr>
          <a:xfrm rot="0">
            <a:off x="15951885" y="1028700"/>
            <a:ext cx="1307415" cy="1089513"/>
            <a:chOff x="0" y="0"/>
            <a:chExt cx="1134716" cy="9455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778383"/>
            <a:ext cx="14560929" cy="615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9"/>
              </a:lnSpc>
            </a:pPr>
            <a:r>
              <a:rPr lang="en-US" sz="4499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Wer entscheidet über eine Rechtliche Betreuung?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477524"/>
            <a:ext cx="11081044" cy="530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6"/>
              </a:lnSpc>
            </a:pPr>
            <a:r>
              <a:rPr lang="en-US" sz="3400" spc="37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Das Betreuungs·gericht entscheidet.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4630590"/>
            <a:ext cx="8802119" cy="126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Menschen beim Gericht prüfen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ob Rechtliche Betreuung die richtige Unterstützung ist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wobei die Unterstützung helfen soll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8000025"/>
            <a:ext cx="8513756" cy="125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90"/>
              </a:lnSpc>
            </a:pPr>
            <a:r>
              <a:rPr lang="en-US" sz="3564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Erst dann </a:t>
            </a:r>
          </a:p>
          <a:p>
            <a:pPr algn="l">
              <a:lnSpc>
                <a:spcPts val="4990"/>
              </a:lnSpc>
            </a:pPr>
            <a:r>
              <a:rPr lang="en-US" sz="3564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trifft das Gericht eine Entscheidung.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6541305"/>
            <a:ext cx="8802119" cy="843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Das Gericht spricht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mit der betroffenen Person.</a:t>
            </a:r>
          </a:p>
        </p:txBody>
      </p:sp>
      <p:sp>
        <p:nvSpPr>
          <p:cNvPr name="TextBox 17" id="17"/>
          <p:cNvSpPr txBox="true"/>
          <p:nvPr/>
        </p:nvSpPr>
        <p:spPr>
          <a:xfrm rot="-5400000">
            <a:off x="15523420" y="7991454"/>
            <a:ext cx="3974630" cy="20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2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www.ichbestimmeselbst.de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0790" y="0"/>
            <a:ext cx="212090" cy="5143500"/>
            <a:chOff x="0" y="0"/>
            <a:chExt cx="55859" cy="13546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859" cy="1354667"/>
            </a:xfrm>
            <a:custGeom>
              <a:avLst/>
              <a:gdLst/>
              <a:ahLst/>
              <a:cxnLst/>
              <a:rect r="r" b="b" t="t" l="l"/>
              <a:pathLst>
                <a:path h="1354667" w="55859">
                  <a:moveTo>
                    <a:pt x="0" y="0"/>
                  </a:moveTo>
                  <a:lnTo>
                    <a:pt x="55859" y="0"/>
                  </a:lnTo>
                  <a:lnTo>
                    <a:pt x="5585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55859" cy="14118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0955" y="1866623"/>
            <a:ext cx="2758345" cy="245871"/>
            <a:chOff x="0" y="0"/>
            <a:chExt cx="726478" cy="647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26478" cy="64756"/>
            </a:xfrm>
            <a:custGeom>
              <a:avLst/>
              <a:gdLst/>
              <a:ahLst/>
              <a:cxnLst/>
              <a:rect r="r" b="b" t="t" l="l"/>
              <a:pathLst>
                <a:path h="64756" w="726478">
                  <a:moveTo>
                    <a:pt x="0" y="0"/>
                  </a:moveTo>
                  <a:lnTo>
                    <a:pt x="726478" y="0"/>
                  </a:lnTo>
                  <a:lnTo>
                    <a:pt x="726478" y="64756"/>
                  </a:lnTo>
                  <a:lnTo>
                    <a:pt x="0" y="64756"/>
                  </a:lnTo>
                  <a:close/>
                </a:path>
              </a:pathLst>
            </a:custGeom>
            <a:solidFill>
              <a:srgbClr val="F392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726478" cy="121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5951885" y="483943"/>
            <a:ext cx="1307415" cy="1089513"/>
            <a:chOff x="0" y="0"/>
            <a:chExt cx="1134716" cy="9455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34745" cy="945642"/>
            </a:xfrm>
            <a:custGeom>
              <a:avLst/>
              <a:gdLst/>
              <a:ahLst/>
              <a:cxnLst/>
              <a:rect r="r" b="b" t="t" l="l"/>
              <a:pathLst>
                <a:path h="945642" w="1134745">
                  <a:moveTo>
                    <a:pt x="0" y="0"/>
                  </a:moveTo>
                  <a:lnTo>
                    <a:pt x="1134745" y="0"/>
                  </a:lnTo>
                  <a:lnTo>
                    <a:pt x="1134745" y="945642"/>
                  </a:lnTo>
                  <a:lnTo>
                    <a:pt x="0" y="945642"/>
                  </a:lnTo>
                  <a:close/>
                </a:path>
              </a:pathLst>
            </a:custGeom>
            <a:blipFill>
              <a:blip r:embed="rId3"/>
              <a:stretch>
                <a:fillRect l="-56918" t="0" r="-56915" b="4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0501739" y="2679661"/>
            <a:ext cx="5378389" cy="7607339"/>
          </a:xfrm>
          <a:custGeom>
            <a:avLst/>
            <a:gdLst/>
            <a:ahLst/>
            <a:cxnLst/>
            <a:rect r="r" b="b" t="t" l="l"/>
            <a:pathLst>
              <a:path h="7607339" w="5378389">
                <a:moveTo>
                  <a:pt x="0" y="0"/>
                </a:moveTo>
                <a:lnTo>
                  <a:pt x="5378389" y="0"/>
                </a:lnTo>
                <a:lnTo>
                  <a:pt x="5378389" y="7607339"/>
                </a:lnTo>
                <a:lnTo>
                  <a:pt x="0" y="7607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35162" y="3255790"/>
            <a:ext cx="7185104" cy="2554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67"/>
              </a:lnSpc>
            </a:pPr>
            <a:r>
              <a:rPr lang="en-US" sz="3119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In der Bestellungs·urkunde</a:t>
            </a:r>
            <a:r>
              <a:rPr lang="en-US" sz="3119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119">
                <a:solidFill>
                  <a:srgbClr val="F39200"/>
                </a:solidFill>
                <a:latin typeface="Poppins"/>
                <a:ea typeface="Poppins"/>
                <a:cs typeface="Poppins"/>
                <a:sym typeface="Poppins"/>
              </a:rPr>
              <a:t>steht:</a:t>
            </a:r>
          </a:p>
          <a:p>
            <a:pPr algn="l">
              <a:lnSpc>
                <a:spcPts val="4367"/>
              </a:lnSpc>
            </a:pP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b="true" sz="2719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wer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rechtliche Betreuerin ist</a:t>
            </a: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für </a:t>
            </a:r>
            <a:r>
              <a:rPr lang="en-US" b="true" sz="2719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wen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die Betreuung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gilt</a:t>
            </a:r>
          </a:p>
          <a:p>
            <a:pPr algn="l" marL="587158" indent="-293579" lvl="1">
              <a:lnSpc>
                <a:spcPts val="3807"/>
              </a:lnSpc>
              <a:buFont typeface="Arial"/>
              <a:buChar char="•"/>
            </a:pP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welch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e </a:t>
            </a:r>
            <a:r>
              <a:rPr lang="en-US" b="true" sz="2719">
                <a:solidFill>
                  <a:srgbClr val="02509D"/>
                </a:solidFill>
                <a:latin typeface="Poppins Bold"/>
                <a:ea typeface="Poppins Bold"/>
                <a:cs typeface="Poppins Bold"/>
                <a:sym typeface="Poppins Bold"/>
              </a:rPr>
              <a:t>Aufgaben</a:t>
            </a:r>
            <a:r>
              <a:rPr lang="en-US" sz="2719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 die Betreuung hat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535162" y="838200"/>
            <a:ext cx="12966893" cy="1090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10"/>
              </a:lnSpc>
            </a:pPr>
            <a:r>
              <a:rPr lang="en-US" b="true" sz="7100">
                <a:solidFill>
                  <a:srgbClr val="02509D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BESTELLUNGS·URKUNDE</a:t>
            </a:r>
          </a:p>
        </p:txBody>
      </p:sp>
      <p:sp>
        <p:nvSpPr>
          <p:cNvPr name="TextBox 13" id="13"/>
          <p:cNvSpPr txBox="true"/>
          <p:nvPr/>
        </p:nvSpPr>
        <p:spPr>
          <a:xfrm rot="-5400000">
            <a:off x="-666742" y="7021512"/>
            <a:ext cx="3970003" cy="358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b="true" sz="1999">
                <a:solidFill>
                  <a:srgbClr val="025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www.ichbestimmeselbst.de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35162" y="1970508"/>
            <a:ext cx="11965793" cy="490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4"/>
              </a:lnSpc>
            </a:pPr>
            <a:r>
              <a:rPr lang="en-US" sz="3100" spc="34" b="true">
                <a:solidFill>
                  <a:srgbClr val="F39205"/>
                </a:solidFill>
                <a:latin typeface="Poppins Bold"/>
                <a:ea typeface="Poppins Bold"/>
                <a:cs typeface="Poppins Bold"/>
                <a:sym typeface="Poppins Bold"/>
              </a:rPr>
              <a:t>ist ein offizielles Papier vom vom Betreuungs·gericht.</a:t>
            </a:r>
          </a:p>
        </p:txBody>
      </p:sp>
      <p:sp>
        <p:nvSpPr>
          <p:cNvPr name="TextBox 15" id="15"/>
          <p:cNvSpPr txBox="true"/>
          <p:nvPr/>
        </p:nvSpPr>
        <p:spPr>
          <a:xfrm rot="-5400000">
            <a:off x="14010170" y="8059832"/>
            <a:ext cx="3970003" cy="143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"/>
              </a:lnSpc>
              <a:spcBef>
                <a:spcPct val="0"/>
              </a:spcBef>
            </a:pPr>
            <a:r>
              <a:rPr lang="en-US" sz="800">
                <a:solidFill>
                  <a:srgbClr val="02509D"/>
                </a:solidFill>
                <a:latin typeface="Poppins"/>
                <a:ea typeface="Poppins"/>
                <a:cs typeface="Poppins"/>
                <a:sym typeface="Poppins"/>
              </a:rPr>
              <a:t>Muster-Bestellungsurkunde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DAG-aYxo1VY</dc:identifier>
  <dcterms:modified xsi:type="dcterms:W3CDTF">2011-08-01T06:04:30Z</dcterms:modified>
  <cp:revision>1</cp:revision>
  <dc:title>Rechtliche Betreuung einfach erklärt - IBS </dc:title>
</cp:coreProperties>
</file>